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4"/>
  </p:notesMasterIdLst>
  <p:handoutMasterIdLst>
    <p:handoutMasterId r:id="rId15"/>
  </p:handoutMasterIdLst>
  <p:sldIdLst>
    <p:sldId id="256" r:id="rId5"/>
    <p:sldId id="257" r:id="rId6"/>
    <p:sldId id="266" r:id="rId7"/>
    <p:sldId id="270" r:id="rId8"/>
    <p:sldId id="272" r:id="rId9"/>
    <p:sldId id="275" r:id="rId10"/>
    <p:sldId id="276" r:id="rId11"/>
    <p:sldId id="274" r:id="rId12"/>
    <p:sldId id="27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42D0B"/>
    <a:srgbClr val="76280B"/>
    <a:srgbClr val="F6BF73"/>
    <a:srgbClr val="F9D4A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1678" autoAdjust="0"/>
  </p:normalViewPr>
  <p:slideViewPr>
    <p:cSldViewPr snapToGrid="0">
      <p:cViewPr varScale="1">
        <p:scale>
          <a:sx n="73" d="100"/>
          <a:sy n="73" d="100"/>
        </p:scale>
        <p:origin x="618" y="120"/>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4-01-16T14:56:23.994" idx="1">
    <p:pos x="10" y="10"/>
    <p:text/>
    <p:extLst>
      <p:ext uri="{C676402C-5697-4E1C-873F-D02D1690AC5C}">
        <p15:threadingInfo xmlns:p15="http://schemas.microsoft.com/office/powerpoint/2012/main" timeZoneBias="-3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805758-D2E5-47F1-BDC8-64F96AB837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9A4D7A7-60FE-4B51-8D3B-098FB2A1B3D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866161-D383-45DC-9645-1D21647A8641}" type="datetimeFigureOut">
              <a:rPr lang="en-US" smtClean="0"/>
              <a:t>1/23/2024</a:t>
            </a:fld>
            <a:endParaRPr lang="en-US" dirty="0"/>
          </a:p>
        </p:txBody>
      </p:sp>
      <p:sp>
        <p:nvSpPr>
          <p:cNvPr id="4" name="Footer Placeholder 3">
            <a:extLst>
              <a:ext uri="{FF2B5EF4-FFF2-40B4-BE49-F238E27FC236}">
                <a16:creationId xmlns:a16="http://schemas.microsoft.com/office/drawing/2014/main" id="{0748030B-DA71-4B18-AA7C-F991BCB518A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BD65FCA-070F-4A6D-A2E0-D5EBEAABC9C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64D2B8-7AFA-4F86-9DF3-A6BBE4E238C1}" type="slidenum">
              <a:rPr lang="en-US" smtClean="0"/>
              <a:t>‹#›</a:t>
            </a:fld>
            <a:endParaRPr lang="en-US" dirty="0"/>
          </a:p>
        </p:txBody>
      </p:sp>
    </p:spTree>
    <p:extLst>
      <p:ext uri="{BB962C8B-B14F-4D97-AF65-F5344CB8AC3E}">
        <p14:creationId xmlns:p14="http://schemas.microsoft.com/office/powerpoint/2010/main" val="36903482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789D0-CA34-4934-A369-C3113E12A3EF}" type="datetimeFigureOut">
              <a:rPr lang="en-US" smtClean="0"/>
              <a:t>1/23/2024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79418-37EB-4378-AD22-89DBB000B0DA}" type="slidenum">
              <a:rPr lang="en-US" smtClean="0"/>
              <a:t>‹#›</a:t>
            </a:fld>
            <a:endParaRPr lang="en-US" dirty="0"/>
          </a:p>
        </p:txBody>
      </p:sp>
    </p:spTree>
    <p:extLst>
      <p:ext uri="{BB962C8B-B14F-4D97-AF65-F5344CB8AC3E}">
        <p14:creationId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Notes to presenter: </a:t>
            </a:r>
          </a:p>
          <a:p>
            <a:r>
              <a:rPr lang="en-US" i="1" dirty="0"/>
              <a:t>What is your purpose for sharing this reflection</a:t>
            </a:r>
            <a:r>
              <a:rPr lang="en-US" i="1" baseline="0" dirty="0"/>
              <a:t>?</a:t>
            </a:r>
          </a:p>
          <a:p>
            <a:r>
              <a:rPr lang="en-US" i="1" baseline="0" dirty="0"/>
              <a:t>Is it at the end of a unit or project?  </a:t>
            </a:r>
          </a:p>
          <a:p>
            <a:r>
              <a:rPr lang="en-US" i="1" baseline="0" dirty="0"/>
              <a:t>Are you sharing this reflection, at the attainment of a learning goal you set for yourself?  </a:t>
            </a:r>
          </a:p>
          <a:p>
            <a:r>
              <a:rPr lang="en-US" i="1" baseline="0" dirty="0"/>
              <a:t>Is it at the end of a course?  </a:t>
            </a:r>
          </a:p>
          <a:p>
            <a:endParaRPr lang="en-US" baseline="0" dirty="0"/>
          </a:p>
          <a:p>
            <a:r>
              <a:rPr lang="en-US" baseline="0" dirty="0"/>
              <a:t>State your purpose for the reflection or even the purpose of the learning experience or learning goal.  Be clear and be specific in stating your purpose.</a:t>
            </a:r>
            <a:endParaRPr lang="en-US" dirty="0"/>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2</a:t>
            </a:fld>
            <a:endParaRPr lang="en-US" dirty="0"/>
          </a:p>
        </p:txBody>
      </p:sp>
    </p:spTree>
    <p:extLst>
      <p:ext uri="{BB962C8B-B14F-4D97-AF65-F5344CB8AC3E}">
        <p14:creationId xmlns:p14="http://schemas.microsoft.com/office/powerpoint/2010/main" val="3144734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Notes to presenter: </a:t>
            </a:r>
          </a:p>
          <a:p>
            <a:r>
              <a:rPr lang="en-US" b="0" i="1" dirty="0">
                <a:latin typeface="Segoe UI" panose="020B0502040204020203" pitchFamily="34" charset="0"/>
                <a:cs typeface="Segoe UI" panose="020B0502040204020203" pitchFamily="34" charset="0"/>
              </a:rPr>
              <a:t>Description of what you learned in your own words on one side.</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Include information about the topic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Details about the topic will also be helpful here.  </a:t>
            </a:r>
          </a:p>
          <a:p>
            <a:pPr marL="171450" indent="-171450">
              <a:buFont typeface="Arial" panose="020B0604020202020204" pitchFamily="34" charset="0"/>
              <a:buChar char="•"/>
            </a:pPr>
            <a:r>
              <a:rPr lang="en-US" b="0" i="1" dirty="0">
                <a:latin typeface="Segoe UI" panose="020B0502040204020203" pitchFamily="34" charset="0"/>
                <a:cs typeface="Segoe UI" panose="020B0502040204020203" pitchFamily="34" charset="0"/>
              </a:rPr>
              <a:t>Tell the story of your learning experience.  Just like a story there should always be a beginning, middle and an end.</a:t>
            </a:r>
          </a:p>
          <a:p>
            <a:r>
              <a:rPr lang="en-US" b="0" i="1" dirty="0">
                <a:latin typeface="Segoe UI" panose="020B0502040204020203" pitchFamily="34" charset="0"/>
                <a:cs typeface="Segoe UI" panose="020B0502040204020203" pitchFamily="34" charset="0"/>
              </a:rPr>
              <a:t>On the other side, you can add a graphic that provides evidence of what you learned.</a:t>
            </a:r>
          </a:p>
          <a:p>
            <a:endParaRPr lang="en-US" dirty="0"/>
          </a:p>
          <a:p>
            <a:r>
              <a:rPr lang="en-US" dirty="0"/>
              <a:t>Feel free to use more than one slide to reflect upon your process.  It also helps to add some video of your process.</a:t>
            </a:r>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3</a:t>
            </a:fld>
            <a:endParaRPr lang="en-US" dirty="0"/>
          </a:p>
        </p:txBody>
      </p:sp>
    </p:spTree>
    <p:extLst>
      <p:ext uri="{BB962C8B-B14F-4D97-AF65-F5344CB8AC3E}">
        <p14:creationId xmlns:p14="http://schemas.microsoft.com/office/powerpoint/2010/main" val="3525911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D826893-9059-400D-A708-615823828BC9}"/>
              </a:ext>
            </a:extLst>
          </p:cNvPr>
          <p:cNvGrpSpPr/>
          <p:nvPr userDrawn="1"/>
        </p:nvGrpSpPr>
        <p:grpSpPr bwMode="ltGray">
          <a:xfrm>
            <a:off x="7232499" y="-159283"/>
            <a:ext cx="4959501" cy="5525761"/>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id="{52566813-48BF-44A8-9FBD-C9035FDE143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9098912-FEFB-4951-B070-7ED0F1D4555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id="{7187CCFC-946C-4708-98C2-CC97857A516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704975" y="2598834"/>
            <a:ext cx="8782050" cy="1660332"/>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828293" y="2742465"/>
            <a:ext cx="8494463" cy="1373070"/>
          </a:xfrm>
        </p:spPr>
        <p:txBody>
          <a:bodyPr anchor="b">
            <a:noAutofit/>
          </a:bodyPr>
          <a:lstStyle>
            <a:lvl1pPr algn="ctr">
              <a:defRPr sz="5400"/>
            </a:lvl1pPr>
          </a:lstStyle>
          <a:p>
            <a:r>
              <a:rPr lang="en-US" noProof="0" smtClean="0"/>
              <a:t>Click to edit Master title style</a:t>
            </a:r>
            <a:endParaRPr lang="en-US" noProof="0"/>
          </a:p>
        </p:txBody>
      </p:sp>
      <p:sp>
        <p:nvSpPr>
          <p:cNvPr id="3" name="Subtitle 2"/>
          <p:cNvSpPr>
            <a:spLocks noGrp="1"/>
          </p:cNvSpPr>
          <p:nvPr>
            <p:ph type="subTitle" idx="1"/>
          </p:nvPr>
        </p:nvSpPr>
        <p:spPr>
          <a:xfrm>
            <a:off x="1828799" y="4394039"/>
            <a:ext cx="8493957" cy="1117687"/>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smtClean="0"/>
              <a:t>Click to edit Master subtitle style</a:t>
            </a:r>
            <a:endParaRPr lang="en-US" noProof="0"/>
          </a:p>
        </p:txBody>
      </p:sp>
      <p:sp>
        <p:nvSpPr>
          <p:cNvPr id="4" name="Date Placeholder 3"/>
          <p:cNvSpPr>
            <a:spLocks noGrp="1"/>
          </p:cNvSpPr>
          <p:nvPr>
            <p:ph type="dt" sz="half" idx="10"/>
          </p:nvPr>
        </p:nvSpPr>
        <p:spPr>
          <a:xfrm>
            <a:off x="8112956" y="5936187"/>
            <a:ext cx="2743200" cy="365125"/>
          </a:xfrm>
        </p:spPr>
        <p:txBody>
          <a:bodyPr/>
          <a:lstStyle/>
          <a:p>
            <a:fld id="{616D6166-2B42-4F11-BAA6-8ABAE1BE810C}" type="datetimeFigureOut">
              <a:rPr lang="en-US" noProof="0" smtClean="0"/>
              <a:t>1/23/2024</a:t>
            </a:fld>
            <a:endParaRPr lang="en-US" noProof="0" dirty="0"/>
          </a:p>
        </p:txBody>
      </p:sp>
      <p:sp>
        <p:nvSpPr>
          <p:cNvPr id="5" name="Footer Placeholder 4"/>
          <p:cNvSpPr>
            <a:spLocks noGrp="1"/>
          </p:cNvSpPr>
          <p:nvPr>
            <p:ph type="ftr" sz="quarter" idx="11"/>
          </p:nvPr>
        </p:nvSpPr>
        <p:spPr>
          <a:xfrm>
            <a:off x="1242296" y="5936188"/>
            <a:ext cx="6870660" cy="365125"/>
          </a:xfrm>
        </p:spPr>
        <p:txBody>
          <a:bodyPr/>
          <a:lstStyle/>
          <a:p>
            <a:r>
              <a:rPr lang="en-US" noProof="0" dirty="0"/>
              <a:t>Add a footer</a:t>
            </a:r>
          </a:p>
        </p:txBody>
      </p:sp>
      <p:sp>
        <p:nvSpPr>
          <p:cNvPr id="12" name="Rectangle 11">
            <a:extLst>
              <a:ext uri="{FF2B5EF4-FFF2-40B4-BE49-F238E27FC236}">
                <a16:creationId xmlns:a16="http://schemas.microsoft.com/office/drawing/2014/main" id="{10A59AF3-34E3-4F2D-B219-533C8164A410}"/>
              </a:ext>
            </a:extLst>
          </p:cNvPr>
          <p:cNvSpPr/>
          <p:nvPr userDrawn="1"/>
        </p:nvSpPr>
        <p:spPr>
          <a:xfrm>
            <a:off x="0" y="2590078"/>
            <a:ext cx="1602997" cy="1660332"/>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3B98DDA9-3997-4600-985C-44C2CABD0BA3}"/>
              </a:ext>
            </a:extLst>
          </p:cNvPr>
          <p:cNvSpPr/>
          <p:nvPr userDrawn="1"/>
        </p:nvSpPr>
        <p:spPr>
          <a:xfrm>
            <a:off x="10606797" y="2590077"/>
            <a:ext cx="1602997" cy="1660331"/>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10803518" y="2750779"/>
            <a:ext cx="1171888" cy="1356442"/>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C2D2AED-B2EF-46D8-BC7C-81AE25C80786}"/>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id="{09784D29-4AB9-4581-A176-2BC2AD58F8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id="{25EF2775-3EFB-4A64-8FAF-4D8B56AE073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id="{A34C11DA-4074-454D-800C-0FC5FBF1CD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3" name="Footer Placeholder 2"/>
          <p:cNvSpPr>
            <a:spLocks noGrp="1"/>
          </p:cNvSpPr>
          <p:nvPr>
            <p:ph type="ftr" sz="quarter" idx="11"/>
          </p:nvPr>
        </p:nvSpPr>
        <p:spPr/>
        <p:txBody>
          <a:bodyPr/>
          <a:lstStyle/>
          <a:p>
            <a:r>
              <a:rPr lang="en-US" noProof="0" dirty="0"/>
              <a:t>Add a footer</a:t>
            </a:r>
          </a:p>
        </p:txBody>
      </p:sp>
      <p:sp>
        <p:nvSpPr>
          <p:cNvPr id="4" name="Slide Number Placeholder 3"/>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1735406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noProof="0" smtClean="0"/>
              <a:t>Click to edit Master title style</a:t>
            </a:r>
            <a:endParaRPr lang="en-US" noProof="0"/>
          </a:p>
        </p:txBody>
      </p:sp>
      <p:sp>
        <p:nvSpPr>
          <p:cNvPr id="3" name="Content Placeholder 2"/>
          <p:cNvSpPr>
            <a:spLocks noGrp="1"/>
          </p:cNvSpPr>
          <p:nvPr>
            <p:ph idx="1"/>
          </p:nvPr>
        </p:nvSpPr>
        <p:spPr>
          <a:xfrm>
            <a:off x="6438446" y="2336873"/>
            <a:ext cx="5608336" cy="3599313"/>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24329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noProof="0" smtClean="0"/>
              <a:t>1/23/2024</a:t>
            </a:fld>
            <a:endParaRPr lang="en-US" noProof="0" dirty="0"/>
          </a:p>
        </p:txBody>
      </p:sp>
      <p:sp>
        <p:nvSpPr>
          <p:cNvPr id="6" name="Footer Placeholder 5"/>
          <p:cNvSpPr>
            <a:spLocks noGrp="1"/>
          </p:cNvSpPr>
          <p:nvPr>
            <p:ph type="ftr" sz="quarter" idx="11"/>
          </p:nvPr>
        </p:nvSpPr>
        <p:spPr>
          <a:xfrm>
            <a:off x="2432921"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220702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noProof="0" smtClean="0"/>
              <a:t>Click to edit Master title style</a:t>
            </a:r>
            <a:endParaRPr lang="en-US" noProof="0"/>
          </a:p>
        </p:txBody>
      </p:sp>
      <p:sp>
        <p:nvSpPr>
          <p:cNvPr id="4" name="Text Placeholder 3"/>
          <p:cNvSpPr>
            <a:spLocks noGrp="1"/>
          </p:cNvSpPr>
          <p:nvPr>
            <p:ph type="body" sz="half" idx="2"/>
          </p:nvPr>
        </p:nvSpPr>
        <p:spPr>
          <a:xfrm>
            <a:off x="2432922" y="2336872"/>
            <a:ext cx="2620817"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noProof="0" smtClean="0"/>
              <a:t>1/23/2024</a:t>
            </a:fld>
            <a:endParaRPr lang="en-US" noProof="0" dirty="0"/>
          </a:p>
        </p:txBody>
      </p:sp>
      <p:sp>
        <p:nvSpPr>
          <p:cNvPr id="6" name="Footer Placeholder 5"/>
          <p:cNvSpPr>
            <a:spLocks noGrp="1"/>
          </p:cNvSpPr>
          <p:nvPr>
            <p:ph type="ftr" sz="quarter" idx="11"/>
          </p:nvPr>
        </p:nvSpPr>
        <p:spPr>
          <a:xfrm>
            <a:off x="2432921"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noProof="0" smtClean="0"/>
              <a:t>‹#›</a:t>
            </a:fld>
            <a:endParaRPr lang="en-US" noProof="0" dirty="0"/>
          </a:p>
        </p:txBody>
      </p:sp>
      <p:sp>
        <p:nvSpPr>
          <p:cNvPr id="16" name="Picture Placeholder 2">
            <a:extLst>
              <a:ext uri="{FF2B5EF4-FFF2-40B4-BE49-F238E27FC236}">
                <a16:creationId xmlns:a16="http://schemas.microsoft.com/office/drawing/2014/main" id="{5E59F855-D2A7-4662-804E-17B59CD1A41D}"/>
              </a:ext>
            </a:extLst>
          </p:cNvPr>
          <p:cNvSpPr>
            <a:spLocks noGrp="1"/>
          </p:cNvSpPr>
          <p:nvPr>
            <p:ph type="pic" idx="1"/>
          </p:nvPr>
        </p:nvSpPr>
        <p:spPr>
          <a:xfrm>
            <a:off x="5213022" y="2327474"/>
            <a:ext cx="6833757" cy="36087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Tree>
    <p:extLst>
      <p:ext uri="{BB962C8B-B14F-4D97-AF65-F5344CB8AC3E}">
        <p14:creationId xmlns:p14="http://schemas.microsoft.com/office/powerpoint/2010/main" val="2275739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1090482"/>
          </a:xfrm>
        </p:spPr>
        <p:txBody>
          <a:bodyPr anchor="ctr" anchorCtr="0">
            <a:normAutofit/>
          </a:bodyPr>
          <a:lstStyle>
            <a:lvl1pPr>
              <a:defRPr sz="2400"/>
            </a:lvl1pPr>
          </a:lstStyle>
          <a:p>
            <a:r>
              <a:rPr lang="en-US" noProof="0" smtClean="0"/>
              <a:t>Click to edit Master title style</a:t>
            </a:r>
            <a:endParaRPr lang="en-US" noProof="0"/>
          </a:p>
        </p:txBody>
      </p:sp>
      <p:sp>
        <p:nvSpPr>
          <p:cNvPr id="5" name="Date Placeholder 4"/>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a:xfrm>
            <a:off x="10729455" y="4711309"/>
            <a:ext cx="1154151" cy="1090789"/>
          </a:xfrm>
        </p:spPr>
        <p:txBody>
          <a:bodyPr/>
          <a:lstStyle/>
          <a:p>
            <a:fld id="{9E3FA76C-C565-46B6-8652-D75785E2521F}" type="slidenum">
              <a:rPr lang="en-US" noProof="0" smtClean="0"/>
              <a:t>‹#›</a:t>
            </a:fld>
            <a:endParaRPr lang="en-US" noProof="0" dirty="0"/>
          </a:p>
        </p:txBody>
      </p:sp>
      <p:sp>
        <p:nvSpPr>
          <p:cNvPr id="13" name="SmartArt Placeholder 12">
            <a:extLst>
              <a:ext uri="{FF2B5EF4-FFF2-40B4-BE49-F238E27FC236}">
                <a16:creationId xmlns:a16="http://schemas.microsoft.com/office/drawing/2014/main" id="{DBD7FBFD-679C-4A5B-A176-220004B60453}"/>
              </a:ext>
            </a:extLst>
          </p:cNvPr>
          <p:cNvSpPr>
            <a:spLocks noGrp="1"/>
          </p:cNvSpPr>
          <p:nvPr>
            <p:ph type="dgm" sz="quarter" idx="13"/>
          </p:nvPr>
        </p:nvSpPr>
        <p:spPr>
          <a:xfrm>
            <a:off x="680321" y="386862"/>
            <a:ext cx="9614617" cy="3867638"/>
          </a:xfrm>
        </p:spPr>
        <p:txBody>
          <a:bodyPr/>
          <a:lstStyle/>
          <a:p>
            <a:r>
              <a:rPr lang="en-US" noProof="0" smtClean="0"/>
              <a:t>Click icon to add SmartArt graphic</a:t>
            </a:r>
            <a:endParaRPr lang="en-US" noProof="0" dirty="0"/>
          </a:p>
        </p:txBody>
      </p:sp>
    </p:spTree>
    <p:extLst>
      <p:ext uri="{BB962C8B-B14F-4D97-AF65-F5344CB8AC3E}">
        <p14:creationId xmlns:p14="http://schemas.microsoft.com/office/powerpoint/2010/main" val="3525996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2B243BA-55F2-42F1-B294-0EB708FCD888}"/>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7A3695B4-ADE3-45A9-8119-67D5F83A8C3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6B8F0030-0551-4558-8533-64D2E4838D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59607E3E-29E0-44E4-899A-0955FA4D367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D4251FC-462A-4B83-9F84-2358E52E3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noProof="0" smtClean="0"/>
              <a:t>Click to edit Master title style</a:t>
            </a:r>
            <a:endParaRPr lang="en-US" noProof="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a:xfrm>
            <a:off x="10729455" y="4711615"/>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2514006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7FCAB52-C8F0-4659-9B95-C792632631CE}"/>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id="{F08BF8CF-C3C2-4767-B88B-DE07E6A628E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id="{E63AFEB7-4AAE-448E-8B0B-C2F2287771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id="{E279C731-1AAF-453A-94B0-6CC2920395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noProof="0" smtClean="0"/>
              <a:t>Click to edit Master title style</a:t>
            </a:r>
            <a:endParaRPr lang="en-US" noProof="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a:xfrm>
            <a:off x="10729455" y="4709925"/>
            <a:ext cx="1154151" cy="1090789"/>
          </a:xfrm>
        </p:spPr>
        <p:txBody>
          <a:bodyPr/>
          <a:lstStyle/>
          <a:p>
            <a:fld id="{9E3FA76C-C565-46B6-8652-D75785E2521F}" type="slidenum">
              <a:rPr lang="en-US" noProof="0" smtClean="0"/>
              <a:t>‹#›</a:t>
            </a:fld>
            <a:endParaRPr lang="en-US" noProof="0"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noProof="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noProof="0" dirty="0">
                <a:solidFill>
                  <a:schemeClr val="tx1"/>
                </a:solidFill>
                <a:effectLst/>
              </a:rPr>
              <a:t>”</a:t>
            </a:r>
          </a:p>
        </p:txBody>
      </p:sp>
    </p:spTree>
    <p:extLst>
      <p:ext uri="{BB962C8B-B14F-4D97-AF65-F5344CB8AC3E}">
        <p14:creationId xmlns:p14="http://schemas.microsoft.com/office/powerpoint/2010/main" val="333132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CB2BD5A-C0EC-4AC1-BBF1-851D8321B964}"/>
              </a:ext>
            </a:extLst>
          </p:cNvPr>
          <p:cNvGrpSpPr/>
          <p:nvPr userDrawn="1"/>
        </p:nvGrpSpPr>
        <p:grpSpPr>
          <a:xfrm rot="5400000">
            <a:off x="188826" y="1282475"/>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E2A1D679-9D00-4DC7-82EC-B6C33270E7F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8DFB6E86-77FA-4731-B7FA-5A63254A3E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982D40F0-DDB8-45E0-B9D1-5964842C730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D744A42C-4948-489C-8EB2-12C65C47E9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4189" y="5928628"/>
            <a:ext cx="10437812" cy="321164"/>
          </a:xfrm>
          <a:prstGeom prst="rect">
            <a:avLst/>
          </a:prstGeom>
        </p:spPr>
      </p:pic>
      <p:sp>
        <p:nvSpPr>
          <p:cNvPr id="11" name="Rectangle 10"/>
          <p:cNvSpPr/>
          <p:nvPr/>
        </p:nvSpPr>
        <p:spPr bwMode="ltGray">
          <a:xfrm>
            <a:off x="1754188"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931" y="4556102"/>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77332" y="4711615"/>
            <a:ext cx="9613862" cy="588535"/>
          </a:xfrm>
        </p:spPr>
        <p:txBody>
          <a:bodyPr anchor="b"/>
          <a:lstStyle>
            <a:lvl1pPr>
              <a:defRPr sz="3200"/>
            </a:lvl1pPr>
          </a:lstStyle>
          <a:p>
            <a:r>
              <a:rPr lang="en-US" noProof="0" smtClean="0"/>
              <a:t>Click to edit Master title style</a:t>
            </a:r>
            <a:endParaRPr lang="en-US" noProof="0"/>
          </a:p>
        </p:txBody>
      </p:sp>
      <p:sp>
        <p:nvSpPr>
          <p:cNvPr id="4" name="Text Placeholder 3"/>
          <p:cNvSpPr>
            <a:spLocks noGrp="1"/>
          </p:cNvSpPr>
          <p:nvPr>
            <p:ph type="body" sz="half" idx="2"/>
          </p:nvPr>
        </p:nvSpPr>
        <p:spPr>
          <a:xfrm>
            <a:off x="2177333"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Edit Master text styles</a:t>
            </a:r>
          </a:p>
        </p:txBody>
      </p:sp>
      <p:sp>
        <p:nvSpPr>
          <p:cNvPr id="5" name="Date Placeholder 4"/>
          <p:cNvSpPr>
            <a:spLocks noGrp="1"/>
          </p:cNvSpPr>
          <p:nvPr>
            <p:ph type="dt" sz="half" idx="10"/>
          </p:nvPr>
        </p:nvSpPr>
        <p:spPr>
          <a:xfrm>
            <a:off x="9047994" y="5936187"/>
            <a:ext cx="2743200" cy="365125"/>
          </a:xfrm>
        </p:spPr>
        <p:txBody>
          <a:bodyPr/>
          <a:lstStyle/>
          <a:p>
            <a:fld id="{616D6166-2B42-4F11-BAA6-8ABAE1BE810C}" type="datetimeFigureOut">
              <a:rPr lang="en-US" noProof="0" smtClean="0"/>
              <a:t>1/23/2024</a:t>
            </a:fld>
            <a:endParaRPr lang="en-US" noProof="0" dirty="0"/>
          </a:p>
        </p:txBody>
      </p:sp>
      <p:sp>
        <p:nvSpPr>
          <p:cNvPr id="6" name="Footer Placeholder 5"/>
          <p:cNvSpPr>
            <a:spLocks noGrp="1"/>
          </p:cNvSpPr>
          <p:nvPr>
            <p:ph type="ftr" sz="quarter" idx="11"/>
          </p:nvPr>
        </p:nvSpPr>
        <p:spPr>
          <a:xfrm>
            <a:off x="2177334"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38697" y="4698039"/>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1568936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FC60FB4-27C2-4896-9B64-2DFE33815CE2}"/>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id="{5CCE09A4-D09F-43A2-8459-2E9D3E9602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id="{9A46A1B3-2A0B-4FFE-AE15-A11187E434D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id="{D4F4A02A-94BC-4984-A372-3B77FC854C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noProof="0" smtClean="0"/>
              <a:t>Click to edit Master title style</a:t>
            </a:r>
            <a:endParaRPr lang="en-US" noProof="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2528377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1F89FDF-9788-47AD-B230-0314E7C8D087}"/>
              </a:ext>
            </a:extLst>
          </p:cNvPr>
          <p:cNvGrpSpPr/>
          <p:nvPr userDrawn="1"/>
        </p:nvGrpSpPr>
        <p:grpSpPr>
          <a:xfrm rot="10800000">
            <a:off x="99308" y="75467"/>
            <a:ext cx="5378800" cy="5588856"/>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id="{4699BB72-0480-4165-8D15-316CEED8CE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id="{685C07D9-1911-4085-8555-C992A61B10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id="{D621B3C3-2371-4ED0-BC1D-87AABF852B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id="{D7D15287-50FE-4441-BA06-D454D73F7E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3076"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8989256" y="5936187"/>
            <a:ext cx="2743200" cy="365125"/>
          </a:xfrm>
        </p:spPr>
        <p:txBody>
          <a:bodyPr/>
          <a:lstStyle/>
          <a:p>
            <a:fld id="{616D6166-2B42-4F11-BAA6-8ABAE1BE810C}" type="datetimeFigureOut">
              <a:rPr lang="en-US" noProof="0" smtClean="0"/>
              <a:t>1/23/2024</a:t>
            </a:fld>
            <a:endParaRPr lang="en-US" noProof="0" dirty="0"/>
          </a:p>
        </p:txBody>
      </p:sp>
      <p:sp>
        <p:nvSpPr>
          <p:cNvPr id="4" name="Footer Placeholder 3"/>
          <p:cNvSpPr>
            <a:spLocks noGrp="1"/>
          </p:cNvSpPr>
          <p:nvPr>
            <p:ph type="ftr" sz="quarter" idx="11"/>
          </p:nvPr>
        </p:nvSpPr>
        <p:spPr>
          <a:xfrm>
            <a:off x="2118596" y="5936188"/>
            <a:ext cx="6870660" cy="365125"/>
          </a:xfrm>
        </p:spPr>
        <p:txBody>
          <a:bodyPr/>
          <a:lstStyle/>
          <a:p>
            <a:r>
              <a:rPr lang="en-US" noProof="0" dirty="0"/>
              <a:t>Add a footer</a:t>
            </a:r>
          </a:p>
        </p:txBody>
      </p:sp>
      <p:sp>
        <p:nvSpPr>
          <p:cNvPr id="5" name="Slide Number Placeholder 4"/>
          <p:cNvSpPr>
            <a:spLocks noGrp="1"/>
          </p:cNvSpPr>
          <p:nvPr>
            <p:ph type="sldNum" sz="quarter" idx="12"/>
          </p:nvPr>
        </p:nvSpPr>
        <p:spPr>
          <a:xfrm>
            <a:off x="140493" y="748304"/>
            <a:ext cx="1154151" cy="1090789"/>
          </a:xfrm>
        </p:spPr>
        <p:txBody>
          <a:bodyPr/>
          <a:lstStyle/>
          <a:p>
            <a:fld id="{9E3FA76C-C565-46B6-8652-D75785E2521F}" type="slidenum">
              <a:rPr lang="en-US" noProof="0" smtClean="0"/>
              <a:t>‹#›</a:t>
            </a:fld>
            <a:endParaRPr lang="en-US" noProof="0" dirty="0"/>
          </a:p>
        </p:txBody>
      </p:sp>
      <p:cxnSp>
        <p:nvCxnSpPr>
          <p:cNvPr id="33" name="Straight Connector 32">
            <a:extLst>
              <a:ext uri="{FF2B5EF4-FFF2-40B4-BE49-F238E27FC236}">
                <a16:creationId xmlns:a16="http://schemas.microsoft.com/office/drawing/2014/main" id="{2664D24B-EA78-4E18-9226-569365267E5E}"/>
              </a:ext>
            </a:extLst>
          </p:cNvPr>
          <p:cNvCxnSpPr/>
          <p:nvPr userDrawn="1"/>
        </p:nvCxnSpPr>
        <p:spPr>
          <a:xfrm>
            <a:off x="85711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5BE17E03-04A7-46ED-8623-88DFFD7E30B0}"/>
              </a:ext>
            </a:extLst>
          </p:cNvPr>
          <p:cNvSpPr txBox="1">
            <a:spLocks/>
          </p:cNvSpPr>
          <p:nvPr userDrawn="1"/>
        </p:nvSpPr>
        <p:spPr>
          <a:xfrm>
            <a:off x="2106131" y="790252"/>
            <a:ext cx="3060802"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400" noProof="0" dirty="0"/>
          </a:p>
        </p:txBody>
      </p:sp>
      <p:cxnSp>
        <p:nvCxnSpPr>
          <p:cNvPr id="38" name="Straight Connector 37">
            <a:extLst>
              <a:ext uri="{FF2B5EF4-FFF2-40B4-BE49-F238E27FC236}">
                <a16:creationId xmlns:a16="http://schemas.microsoft.com/office/drawing/2014/main" id="{A3840076-AFCB-4C84-8E23-85DAD3CBEF3E}"/>
              </a:ext>
            </a:extLst>
          </p:cNvPr>
          <p:cNvCxnSpPr/>
          <p:nvPr userDrawn="1"/>
        </p:nvCxnSpPr>
        <p:spPr>
          <a:xfrm>
            <a:off x="52945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id="{BBA20603-8433-4B38-976F-F18CF78D6BF9}"/>
              </a:ext>
            </a:extLst>
          </p:cNvPr>
          <p:cNvSpPr>
            <a:spLocks noGrp="1"/>
          </p:cNvSpPr>
          <p:nvPr>
            <p:ph type="title"/>
          </p:nvPr>
        </p:nvSpPr>
        <p:spPr>
          <a:xfrm>
            <a:off x="2106132" y="735087"/>
            <a:ext cx="3060802" cy="1080938"/>
          </a:xfrm>
        </p:spPr>
        <p:txBody>
          <a:bodyPr anchor="ctr" anchorCtr="0"/>
          <a:lstStyle>
            <a:lvl1pPr algn="ctr">
              <a:defRPr/>
            </a:lvl1pPr>
          </a:lstStyle>
          <a:p>
            <a:r>
              <a:rPr lang="en-US" noProof="0" smtClean="0"/>
              <a:t>Click to edit Master title style</a:t>
            </a:r>
            <a:endParaRPr lang="en-US" noProof="0"/>
          </a:p>
        </p:txBody>
      </p:sp>
      <p:sp>
        <p:nvSpPr>
          <p:cNvPr id="53" name="Text Placeholder 52">
            <a:extLst>
              <a:ext uri="{FF2B5EF4-FFF2-40B4-BE49-F238E27FC236}">
                <a16:creationId xmlns:a16="http://schemas.microsoft.com/office/drawing/2014/main" id="{EF340F6C-3335-49B0-AE89-7103CA6A7F5E}"/>
              </a:ext>
            </a:extLst>
          </p:cNvPr>
          <p:cNvSpPr>
            <a:spLocks noGrp="1"/>
          </p:cNvSpPr>
          <p:nvPr>
            <p:ph type="body" sz="quarter" idx="18"/>
          </p:nvPr>
        </p:nvSpPr>
        <p:spPr>
          <a:xfrm>
            <a:off x="5384611" y="735013"/>
            <a:ext cx="3060700" cy="1081087"/>
          </a:xfrm>
        </p:spPr>
        <p:txBody>
          <a:bodyPr anchor="ctr" anchorCtr="0">
            <a:noAutofit/>
          </a:bodyPr>
          <a:lstStyle>
            <a:lvl1pPr marL="0" indent="0" algn="ctr">
              <a:buNone/>
              <a:defRPr sz="3600">
                <a:latin typeface="+mj-lt"/>
              </a:defRPr>
            </a:lvl1pPr>
            <a:lvl2pPr>
              <a:defRPr sz="3600">
                <a:latin typeface="+mj-lt"/>
              </a:defRPr>
            </a:lvl2pPr>
            <a:lvl3pPr>
              <a:defRPr sz="3600">
                <a:latin typeface="+mj-lt"/>
              </a:defRPr>
            </a:lvl3pPr>
            <a:lvl4pPr>
              <a:defRPr sz="3600">
                <a:latin typeface="+mj-lt"/>
              </a:defRPr>
            </a:lvl4pPr>
            <a:lvl5pPr>
              <a:defRPr sz="3600">
                <a:latin typeface="+mj-lt"/>
              </a:defRPr>
            </a:lvl5pPr>
          </a:lstStyle>
          <a:p>
            <a:pPr lvl="0"/>
            <a:r>
              <a:rPr lang="en-US" noProof="0" smtClean="0"/>
              <a:t>Edit Master text styles</a:t>
            </a:r>
          </a:p>
        </p:txBody>
      </p:sp>
      <p:sp>
        <p:nvSpPr>
          <p:cNvPr id="55" name="Text Placeholder 54">
            <a:extLst>
              <a:ext uri="{FF2B5EF4-FFF2-40B4-BE49-F238E27FC236}">
                <a16:creationId xmlns:a16="http://schemas.microsoft.com/office/drawing/2014/main" id="{1F0AD31D-2FFB-40A9-96C2-F4EE3869BC54}"/>
              </a:ext>
            </a:extLst>
          </p:cNvPr>
          <p:cNvSpPr>
            <a:spLocks noGrp="1"/>
          </p:cNvSpPr>
          <p:nvPr>
            <p:ph type="body" sz="quarter" idx="19"/>
          </p:nvPr>
        </p:nvSpPr>
        <p:spPr>
          <a:xfrm>
            <a:off x="8662988" y="746125"/>
            <a:ext cx="3070225" cy="1058862"/>
          </a:xfrm>
        </p:spPr>
        <p:txBody>
          <a:bodyPr anchor="ctr" anchorCtr="0">
            <a:noAutofit/>
          </a:bodyPr>
          <a:lstStyle>
            <a:lvl1pPr marL="0" indent="0" algn="ctr">
              <a:buNone/>
              <a:defRPr sz="3600">
                <a:latin typeface="+mj-lt"/>
              </a:defRPr>
            </a:lvl1pPr>
            <a:lvl2pPr algn="ctr">
              <a:defRPr sz="3600">
                <a:latin typeface="+mj-lt"/>
              </a:defRPr>
            </a:lvl2pPr>
            <a:lvl3pPr algn="ctr">
              <a:defRPr sz="3600">
                <a:latin typeface="+mj-lt"/>
              </a:defRPr>
            </a:lvl3pPr>
            <a:lvl4pPr algn="ctr">
              <a:defRPr sz="3600">
                <a:latin typeface="+mj-lt"/>
              </a:defRPr>
            </a:lvl4pPr>
            <a:lvl5pPr algn="ctr">
              <a:defRPr sz="3600">
                <a:latin typeface="+mj-lt"/>
              </a:defRPr>
            </a:lvl5pPr>
          </a:lstStyle>
          <a:p>
            <a:pPr lvl="0"/>
            <a:r>
              <a:rPr lang="en-US" noProof="0" smtClean="0"/>
              <a:t>Edit Master text styles</a:t>
            </a:r>
          </a:p>
        </p:txBody>
      </p:sp>
      <p:sp>
        <p:nvSpPr>
          <p:cNvPr id="57" name="Content Placeholder 56">
            <a:extLst>
              <a:ext uri="{FF2B5EF4-FFF2-40B4-BE49-F238E27FC236}">
                <a16:creationId xmlns:a16="http://schemas.microsoft.com/office/drawing/2014/main" id="{52B689E9-5B4C-4CC0-AAA4-847EB66C3302}"/>
              </a:ext>
            </a:extLst>
          </p:cNvPr>
          <p:cNvSpPr>
            <a:spLocks noGrp="1"/>
          </p:cNvSpPr>
          <p:nvPr>
            <p:ph sz="quarter" idx="20"/>
          </p:nvPr>
        </p:nvSpPr>
        <p:spPr>
          <a:xfrm>
            <a:off x="2106131" y="2116138"/>
            <a:ext cx="3060802" cy="3713162"/>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8" name="Content Placeholder 56">
            <a:extLst>
              <a:ext uri="{FF2B5EF4-FFF2-40B4-BE49-F238E27FC236}">
                <a16:creationId xmlns:a16="http://schemas.microsoft.com/office/drawing/2014/main" id="{1D5202CC-08D0-4157-9CB3-AA1EF4A2C855}"/>
              </a:ext>
            </a:extLst>
          </p:cNvPr>
          <p:cNvSpPr>
            <a:spLocks noGrp="1"/>
          </p:cNvSpPr>
          <p:nvPr>
            <p:ph sz="quarter" idx="21"/>
          </p:nvPr>
        </p:nvSpPr>
        <p:spPr>
          <a:xfrm>
            <a:off x="5384611" y="2103211"/>
            <a:ext cx="3060802" cy="3713162"/>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9" name="Content Placeholder 56">
            <a:extLst>
              <a:ext uri="{FF2B5EF4-FFF2-40B4-BE49-F238E27FC236}">
                <a16:creationId xmlns:a16="http://schemas.microsoft.com/office/drawing/2014/main" id="{7BE8E782-50B7-4C4E-BEA5-DDA27E0F6817}"/>
              </a:ext>
            </a:extLst>
          </p:cNvPr>
          <p:cNvSpPr>
            <a:spLocks noGrp="1"/>
          </p:cNvSpPr>
          <p:nvPr>
            <p:ph sz="quarter" idx="22"/>
          </p:nvPr>
        </p:nvSpPr>
        <p:spPr>
          <a:xfrm>
            <a:off x="8659892" y="2097613"/>
            <a:ext cx="3060802" cy="3713162"/>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2725301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2C074DF2-6D4F-4B58-A82E-6322DB69A6CC}"/>
              </a:ext>
            </a:extLst>
          </p:cNvPr>
          <p:cNvGrpSpPr/>
          <p:nvPr userDrawn="1"/>
        </p:nvGrpSpPr>
        <p:grpSpPr bwMode="ltGray">
          <a:xfrm>
            <a:off x="7232499" y="-159283"/>
            <a:ext cx="4959501" cy="5242297"/>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id="{71F3D36D-2C1A-4D06-A27F-6A64AA1188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id="{61F0F601-D5AC-45C0-92B6-2376085B0D5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id="{DE792A6A-B423-4979-BD59-4CD4A74069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noProof="0" smtClean="0"/>
              <a:t>Click to edit Master title style</a:t>
            </a:r>
            <a:endParaRPr lang="en-US" noProof="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smtClean="0"/>
              <a:t>Click icon to add picture</a:t>
            </a:r>
            <a:endParaRPr lang="en-US" noProof="0"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smtClean="0"/>
              <a:t>Click icon to add picture</a:t>
            </a:r>
            <a:endParaRPr lang="en-US" noProof="0"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smtClean="0"/>
              <a:t>Click icon to add picture</a:t>
            </a:r>
            <a:endParaRPr lang="en-US" noProof="0"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E106B9E-EBA8-4369-8705-FDBBA60DC72E}"/>
              </a:ext>
            </a:extLst>
          </p:cNvPr>
          <p:cNvSpPr>
            <a:spLocks noGrp="1"/>
          </p:cNvSpPr>
          <p:nvPr>
            <p:ph type="body" sz="quarter" idx="13"/>
          </p:nvPr>
        </p:nvSpPr>
        <p:spPr>
          <a:xfrm>
            <a:off x="1860549" y="2101850"/>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grpSp>
        <p:nvGrpSpPr>
          <p:cNvPr id="11" name="Group 10">
            <a:extLst>
              <a:ext uri="{FF2B5EF4-FFF2-40B4-BE49-F238E27FC236}">
                <a16:creationId xmlns:a16="http://schemas.microsoft.com/office/drawing/2014/main" id="{180D0165-A38B-4CE8-AE4D-186DBC04F8D4}"/>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id="{892FFF3D-7B2E-44EB-83BA-5453FEC489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C5A9AF4-A787-49A3-83CF-889F9AEE0D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id="{B5D192A5-6FE9-49BC-9104-102935BA03A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4" name="Date Placeholder 3"/>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p:txBody>
          <a:bodyPr/>
          <a:lstStyle/>
          <a:p>
            <a:fld id="{9E3FA76C-C565-46B6-8652-D75785E2521F}" type="slidenum">
              <a:rPr lang="en-US" noProof="0" smtClean="0"/>
              <a:t>‹#›</a:t>
            </a:fld>
            <a:endParaRPr lang="en-US" noProof="0" dirty="0"/>
          </a:p>
        </p:txBody>
      </p:sp>
      <p:sp>
        <p:nvSpPr>
          <p:cNvPr id="24" name="Text Placeholder 7">
            <a:extLst>
              <a:ext uri="{FF2B5EF4-FFF2-40B4-BE49-F238E27FC236}">
                <a16:creationId xmlns:a16="http://schemas.microsoft.com/office/drawing/2014/main" id="{F099E8F9-E092-4E4C-AB87-FB2B4EC4D0AD}"/>
              </a:ext>
            </a:extLst>
          </p:cNvPr>
          <p:cNvSpPr>
            <a:spLocks noGrp="1"/>
          </p:cNvSpPr>
          <p:nvPr>
            <p:ph type="body" sz="quarter" idx="14"/>
          </p:nvPr>
        </p:nvSpPr>
        <p:spPr>
          <a:xfrm>
            <a:off x="1860549" y="3044624"/>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5" name="Text Placeholder 7">
            <a:extLst>
              <a:ext uri="{FF2B5EF4-FFF2-40B4-BE49-F238E27FC236}">
                <a16:creationId xmlns:a16="http://schemas.microsoft.com/office/drawing/2014/main" id="{782CF4FC-13E5-4A63-BCF2-3AF43B5F15B9}"/>
              </a:ext>
            </a:extLst>
          </p:cNvPr>
          <p:cNvSpPr>
            <a:spLocks noGrp="1"/>
          </p:cNvSpPr>
          <p:nvPr>
            <p:ph type="body" sz="quarter" idx="15"/>
          </p:nvPr>
        </p:nvSpPr>
        <p:spPr>
          <a:xfrm>
            <a:off x="1860549" y="3987398"/>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6" name="Text Placeholder 7">
            <a:extLst>
              <a:ext uri="{FF2B5EF4-FFF2-40B4-BE49-F238E27FC236}">
                <a16:creationId xmlns:a16="http://schemas.microsoft.com/office/drawing/2014/main" id="{8523C4DE-E0C6-4EE1-9145-DA7819174663}"/>
              </a:ext>
            </a:extLst>
          </p:cNvPr>
          <p:cNvSpPr>
            <a:spLocks noGrp="1"/>
          </p:cNvSpPr>
          <p:nvPr>
            <p:ph type="body" sz="quarter" idx="16"/>
          </p:nvPr>
        </p:nvSpPr>
        <p:spPr>
          <a:xfrm>
            <a:off x="1860549" y="4930171"/>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EE363D07-B7E9-4C17-BF5B-ADACCCAD7C6C}"/>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id="{ACC0D449-4064-40FD-A10D-BE7844EB877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id="{1FE621D1-1FD9-49E2-99C8-0CB37634CD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0EA6856C-35D0-465E-B0CB-B889D4DA0B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493FB47-F1DA-40B8-A1F4-115CD1F7084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Edit Master text styles</a:t>
            </a:r>
          </a:p>
        </p:txBody>
      </p:sp>
      <p:sp>
        <p:nvSpPr>
          <p:cNvPr id="4" name="Date Placeholder 3"/>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a:xfrm>
            <a:off x="10729455" y="2869895"/>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CBF5BF6C-5F7D-464E-B42E-D194CF355A7E}"/>
              </a:ext>
            </a:extLst>
          </p:cNvPr>
          <p:cNvGrpSpPr/>
          <p:nvPr userDrawn="1"/>
        </p:nvGrpSpPr>
        <p:grpSpPr bwMode="ltGray">
          <a:xfrm rot="5400000">
            <a:off x="7096454" y="1615369"/>
            <a:ext cx="4959501" cy="5525761"/>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id="{D5197B13-7446-4E28-A62C-4543D7BD63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id="{4B5B975A-536D-4192-B3DE-875F5E141AA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id="{5BB09BB4-511A-4714-92A7-D9CA09D1FD7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Content Placeholder 2"/>
          <p:cNvSpPr>
            <a:spLocks noGrp="1"/>
          </p:cNvSpPr>
          <p:nvPr>
            <p:ph sz="half" idx="1"/>
          </p:nvPr>
        </p:nvSpPr>
        <p:spPr>
          <a:xfrm>
            <a:off x="680320" y="2336873"/>
            <a:ext cx="4698358" cy="3599316"/>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Content Placeholder 3"/>
          <p:cNvSpPr>
            <a:spLocks noGrp="1"/>
          </p:cNvSpPr>
          <p:nvPr>
            <p:ph sz="half" idx="2"/>
          </p:nvPr>
        </p:nvSpPr>
        <p:spPr>
          <a:xfrm>
            <a:off x="5594123" y="2336873"/>
            <a:ext cx="4700058" cy="3599316"/>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Date Placeholder 4"/>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noProof="0" smtClean="0"/>
              <a:t>Click to edit Master title style</a:t>
            </a:r>
            <a:endParaRPr lang="en-US" noProof="0"/>
          </a:p>
        </p:txBody>
      </p:sp>
      <p:sp>
        <p:nvSpPr>
          <p:cNvPr id="3" name="Content Placeholder 2"/>
          <p:cNvSpPr>
            <a:spLocks noGrp="1"/>
          </p:cNvSpPr>
          <p:nvPr>
            <p:ph sz="half" idx="1"/>
          </p:nvPr>
        </p:nvSpPr>
        <p:spPr>
          <a:xfrm>
            <a:off x="2137645" y="2336873"/>
            <a:ext cx="4698358" cy="3599316"/>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Content Placeholder 3"/>
          <p:cNvSpPr>
            <a:spLocks noGrp="1"/>
          </p:cNvSpPr>
          <p:nvPr>
            <p:ph sz="half" idx="2"/>
          </p:nvPr>
        </p:nvSpPr>
        <p:spPr>
          <a:xfrm>
            <a:off x="7051448" y="2336873"/>
            <a:ext cx="4700058" cy="3599316"/>
          </a:xfrm>
        </p:spPr>
        <p:txBody>
          <a:bodyPr anchor="ctr" anchorCtr="0"/>
          <a:lstStyle>
            <a:lvl1pPr algn="ctr">
              <a:defRPr/>
            </a:lvl1pPr>
            <a:lvl2pPr algn="ctr">
              <a:defRPr/>
            </a:lvl2pPr>
            <a:lvl3pPr algn="ctr">
              <a:defRPr/>
            </a:lvl3pPr>
            <a:lvl4pPr algn="ctr">
              <a:defRPr/>
            </a:lvl4pPr>
            <a:lvl5pPr algn="ctr">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noProof="0" smtClean="0"/>
              <a:t>1/23/2024</a:t>
            </a:fld>
            <a:endParaRPr lang="en-US" noProof="0" dirty="0"/>
          </a:p>
        </p:txBody>
      </p:sp>
      <p:sp>
        <p:nvSpPr>
          <p:cNvPr id="6" name="Footer Placeholder 5"/>
          <p:cNvSpPr>
            <a:spLocks noGrp="1"/>
          </p:cNvSpPr>
          <p:nvPr>
            <p:ph type="ftr" sz="quarter" idx="11"/>
          </p:nvPr>
        </p:nvSpPr>
        <p:spPr>
          <a:xfrm>
            <a:off x="2137646"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F90C5C8C-B074-498F-921D-CC0B5DF8FBD3}"/>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id="{6E086889-5472-4B65-A156-D0B8F369C34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id="{4BCBF44F-62C7-4F40-99DF-85C459F43E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id="{ABF64D53-5ED0-4A1D-A7EA-94CDB0D37E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id="{2565C769-10BF-4E7B-B099-B4FD458436E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noProof="0" smtClean="0"/>
              <a:t>Click to edit Master title style</a:t>
            </a:r>
            <a:endParaRPr lang="en-US" noProof="0"/>
          </a:p>
        </p:txBody>
      </p:sp>
      <p:sp>
        <p:nvSpPr>
          <p:cNvPr id="3" name="Text Placeholder 2"/>
          <p:cNvSpPr>
            <a:spLocks noGrp="1"/>
          </p:cNvSpPr>
          <p:nvPr>
            <p:ph type="body" idx="1"/>
          </p:nvPr>
        </p:nvSpPr>
        <p:spPr>
          <a:xfrm>
            <a:off x="680320" y="2336873"/>
            <a:ext cx="4698358"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p:cNvSpPr>
            <a:spLocks noGrp="1"/>
          </p:cNvSpPr>
          <p:nvPr>
            <p:ph type="body" sz="quarter" idx="3"/>
          </p:nvPr>
        </p:nvSpPr>
        <p:spPr>
          <a:xfrm>
            <a:off x="5594123" y="2336873"/>
            <a:ext cx="4700059"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8" name="Footer Placeholder 7"/>
          <p:cNvSpPr>
            <a:spLocks noGrp="1"/>
          </p:cNvSpPr>
          <p:nvPr>
            <p:ph type="ftr" sz="quarter" idx="11"/>
          </p:nvPr>
        </p:nvSpPr>
        <p:spPr/>
        <p:txBody>
          <a:bodyPr/>
          <a:lstStyle/>
          <a:p>
            <a:r>
              <a:rPr lang="en-US" noProof="0" dirty="0"/>
              <a:t>Add a footer</a:t>
            </a:r>
          </a:p>
        </p:txBody>
      </p:sp>
      <p:sp>
        <p:nvSpPr>
          <p:cNvPr id="9" name="Slide Number Placeholder 8"/>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noProof="0" smtClean="0"/>
              <a:t>Click to edit Master title style</a:t>
            </a:r>
            <a:endParaRPr lang="en-US" noProof="0"/>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noProof="0" smtClean="0"/>
              <a:t>1/23/2024</a:t>
            </a:fld>
            <a:endParaRPr lang="en-US" noProof="0" dirty="0"/>
          </a:p>
        </p:txBody>
      </p:sp>
      <p:sp>
        <p:nvSpPr>
          <p:cNvPr id="6" name="Footer Placeholder 5"/>
          <p:cNvSpPr>
            <a:spLocks noGrp="1"/>
          </p:cNvSpPr>
          <p:nvPr>
            <p:ph type="ftr" sz="quarter" idx="11"/>
          </p:nvPr>
        </p:nvSpPr>
        <p:spPr>
          <a:xfrm>
            <a:off x="2137646" y="5936188"/>
            <a:ext cx="6870660" cy="365125"/>
          </a:xfrm>
        </p:spPr>
        <p:txBody>
          <a:bodyPr/>
          <a:lstStyle/>
          <a:p>
            <a:r>
              <a:rPr lang="en-US" noProof="0" dirty="0"/>
              <a:t>Add a footer</a:t>
            </a:r>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noProof="0" smtClean="0"/>
              <a:t>‹#›</a:t>
            </a:fld>
            <a:endParaRPr lang="en-US" noProof="0" dirty="0"/>
          </a:p>
        </p:txBody>
      </p:sp>
      <p:sp>
        <p:nvSpPr>
          <p:cNvPr id="18" name="Content Placeholder 2">
            <a:extLst>
              <a:ext uri="{FF2B5EF4-FFF2-40B4-BE49-F238E27FC236}">
                <a16:creationId xmlns:a16="http://schemas.microsoft.com/office/drawing/2014/main" id="{FD7CD5CF-F924-43C6-9C02-06FBC84A6729}"/>
              </a:ext>
            </a:extLst>
          </p:cNvPr>
          <p:cNvSpPr>
            <a:spLocks noGrp="1"/>
          </p:cNvSpPr>
          <p:nvPr>
            <p:ph idx="1"/>
          </p:nvPr>
        </p:nvSpPr>
        <p:spPr>
          <a:xfrm>
            <a:off x="2137644" y="2161725"/>
            <a:ext cx="9613861" cy="3702647"/>
          </a:xfrm>
        </p:spPr>
        <p:txBody>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Date Placeholder 2"/>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noProof="0" smtClean="0"/>
              <a:t>Click to edit Master title style</a:t>
            </a:r>
            <a:endParaRPr lang="en-US" noProof="0"/>
          </a:p>
        </p:txBody>
      </p:sp>
      <p:sp>
        <p:nvSpPr>
          <p:cNvPr id="3" name="Date Placeholder 2"/>
          <p:cNvSpPr>
            <a:spLocks noGrp="1"/>
          </p:cNvSpPr>
          <p:nvPr>
            <p:ph type="dt" sz="half" idx="10"/>
          </p:nvPr>
        </p:nvSpPr>
        <p:spPr/>
        <p:txBody>
          <a:bodyPr/>
          <a:lstStyle/>
          <a:p>
            <a:fld id="{616D6166-2B42-4F11-BAA6-8ABAE1BE810C}" type="datetimeFigureOut">
              <a:rPr lang="en-US" noProof="0" smtClean="0"/>
              <a:t>1/23/2024</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9E3FA76C-C565-46B6-8652-D75785E2521F}" type="slidenum">
              <a:rPr lang="en-US" noProof="0" smtClean="0"/>
              <a:t>‹#›</a:t>
            </a:fld>
            <a:endParaRPr lang="en-US" noProof="0" dirty="0"/>
          </a:p>
        </p:txBody>
      </p:sp>
      <p:sp>
        <p:nvSpPr>
          <p:cNvPr id="17" name="Text Placeholder 16">
            <a:extLst>
              <a:ext uri="{FF2B5EF4-FFF2-40B4-BE49-F238E27FC236}">
                <a16:creationId xmlns:a16="http://schemas.microsoft.com/office/drawing/2014/main" id="{D683A405-3ADE-448E-893F-D3D2E11CCA4C}"/>
              </a:ext>
            </a:extLst>
          </p:cNvPr>
          <p:cNvSpPr>
            <a:spLocks noGrp="1"/>
          </p:cNvSpPr>
          <p:nvPr>
            <p:ph type="body" sz="quarter" idx="13"/>
          </p:nvPr>
        </p:nvSpPr>
        <p:spPr>
          <a:xfrm>
            <a:off x="1897819" y="2290763"/>
            <a:ext cx="8396362" cy="3100387"/>
          </a:xfrm>
        </p:spPr>
        <p:txBody>
          <a:bodyPr anchor="ctr">
            <a:normAutofit/>
          </a:bodyPr>
          <a:lstStyle>
            <a:lvl1pPr marL="0" indent="0" algn="ctr">
              <a:buNone/>
              <a:defRPr sz="6000"/>
            </a:lvl1pPr>
          </a:lstStyle>
          <a:p>
            <a:pPr lvl="0"/>
            <a:r>
              <a:rPr lang="en-US" noProof="0" smtClean="0"/>
              <a:t>Edit Master text styles</a:t>
            </a:r>
          </a:p>
        </p:txBody>
      </p:sp>
    </p:spTree>
    <p:extLst>
      <p:ext uri="{BB962C8B-B14F-4D97-AF65-F5344CB8AC3E}">
        <p14:creationId xmlns:p14="http://schemas.microsoft.com/office/powerpoint/2010/main" val="46202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1">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16D6166-2B42-4F11-BAA6-8ABAE1BE810C}" type="datetimeFigureOut">
              <a:rPr lang="en-US" noProof="0" smtClean="0"/>
              <a:t>1/23/2024</a:t>
            </a:fld>
            <a:endParaRPr lang="en-US" noProof="0"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noProof="0" dirty="0"/>
              <a:t>Add a footer</a:t>
            </a: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E3FA76C-C565-46B6-8652-D75785E2521F}" type="slidenum">
              <a:rPr lang="en-US" noProof="0" smtClean="0"/>
              <a:t>‹#›</a:t>
            </a:fld>
            <a:endParaRPr lang="en-US" noProof="0" dirty="0"/>
          </a:p>
        </p:txBody>
      </p:sp>
    </p:spTree>
    <p:extLst>
      <p:ext uri="{BB962C8B-B14F-4D97-AF65-F5344CB8AC3E}">
        <p14:creationId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82" r:id="rId9"/>
    <p:sldLayoutId id="2147483667" r:id="rId10"/>
    <p:sldLayoutId id="2147483668" r:id="rId11"/>
    <p:sldLayoutId id="2147483681" r:id="rId12"/>
    <p:sldLayoutId id="2147483670" r:id="rId13"/>
    <p:sldLayoutId id="2147483671" r:id="rId14"/>
    <p:sldLayoutId id="2147483672" r:id="rId15"/>
    <p:sldLayoutId id="2147483673" r:id="rId16"/>
    <p:sldLayoutId id="2147483674" r:id="rId17"/>
    <p:sldLayoutId id="2147483678" r:id="rId18"/>
    <p:sldLayoutId id="2147483675" r:id="rId19"/>
  </p:sldLayoutIdLs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1.sv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10.png"/><Relationship Id="rId4" Type="http://schemas.openxmlformats.org/officeDocument/2006/relationships/image" Target="../media/image13.sv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 Id="rId5" Type="http://schemas.openxmlformats.org/officeDocument/2006/relationships/comments" Target="../comments/comment1.xml"/><Relationship Id="rId4" Type="http://schemas.openxmlformats.org/officeDocument/2006/relationships/image" Target="../media/image13.sv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9" name="Graphic 8" descr="Book icon">
            <a:extLst>
              <a:ext uri="{FF2B5EF4-FFF2-40B4-BE49-F238E27FC236}">
                <a16:creationId xmlns:a16="http://schemas.microsoft.com/office/drawing/2014/main" id="{E26792AF-5D39-4A12-8EDD-CC09A60BDA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344993" y="2961000"/>
            <a:ext cx="936000" cy="936000"/>
          </a:xfrm>
          <a:prstGeom prst="rect">
            <a:avLst/>
          </a:prstGeom>
        </p:spPr>
      </p:pic>
      <p:sp>
        <p:nvSpPr>
          <p:cNvPr id="2" name="Title 1">
            <a:extLst>
              <a:ext uri="{FF2B5EF4-FFF2-40B4-BE49-F238E27FC236}">
                <a16:creationId xmlns:a16="http://schemas.microsoft.com/office/drawing/2014/main" id="{8B98BBFB-4314-436C-A688-96F483D693AB}"/>
              </a:ext>
            </a:extLst>
          </p:cNvPr>
          <p:cNvSpPr>
            <a:spLocks noGrp="1"/>
          </p:cNvSpPr>
          <p:nvPr>
            <p:ph type="ctrTitle"/>
          </p:nvPr>
        </p:nvSpPr>
        <p:spPr>
          <a:xfrm>
            <a:off x="1828293" y="2742465"/>
            <a:ext cx="8494463" cy="745318"/>
          </a:xfrm>
        </p:spPr>
        <p:txBody>
          <a:bodyPr anchor="ctr" anchorCtr="0"/>
          <a:lstStyle/>
          <a:p>
            <a:r>
              <a:rPr lang="en-US" dirty="0" smtClean="0">
                <a:latin typeface="Times New Roman" panose="02020603050405020304" pitchFamily="18" charset="0"/>
                <a:cs typeface="Times New Roman" panose="02020603050405020304" pitchFamily="18" charset="0"/>
              </a:rPr>
              <a:t>E-Commerce &amp; CMS</a:t>
            </a:r>
            <a:endParaRPr lang="en-US"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6AA173D3-8B7E-4F91-B862-AC30CB0D2705}"/>
              </a:ext>
            </a:extLst>
          </p:cNvPr>
          <p:cNvSpPr>
            <a:spLocks noGrp="1"/>
          </p:cNvSpPr>
          <p:nvPr>
            <p:ph type="subTitle" idx="1"/>
          </p:nvPr>
        </p:nvSpPr>
        <p:spPr>
          <a:xfrm>
            <a:off x="3396342" y="3690454"/>
            <a:ext cx="5594002" cy="413092"/>
          </a:xfrm>
        </p:spPr>
        <p:txBody>
          <a:bodyPr>
            <a:normAutofit lnSpcReduction="10000"/>
          </a:bodyPr>
          <a:lstStyle/>
          <a:p>
            <a:r>
              <a:rPr lang="en-US" sz="2400" dirty="0">
                <a:solidFill>
                  <a:srgbClr val="FFFFFF"/>
                </a:solidFill>
              </a:rPr>
              <a:t>Chapter-01 : Concept of E-commerce</a:t>
            </a:r>
          </a:p>
          <a:p>
            <a:endParaRPr lang="en-US" sz="2800" dirty="0"/>
          </a:p>
        </p:txBody>
      </p:sp>
      <p:sp>
        <p:nvSpPr>
          <p:cNvPr id="4" name="Rectangle 3"/>
          <p:cNvSpPr/>
          <p:nvPr/>
        </p:nvSpPr>
        <p:spPr>
          <a:xfrm>
            <a:off x="3736768" y="723978"/>
            <a:ext cx="1568048" cy="1645920"/>
          </a:xfrm>
          <a:prstGeom prst="rect">
            <a:avLst/>
          </a:prstGeom>
          <a:blipFill dpi="0" rotWithShape="1">
            <a:blip r:embed="rId4">
              <a:extLst>
                <a:ext uri="{28A0092B-C50C-407E-A947-70E740481C1C}">
                  <a14:useLocalDpi xmlns:a14="http://schemas.microsoft.com/office/drawing/2010/main" val="0"/>
                </a:ext>
              </a:extLst>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476436" y="721329"/>
            <a:ext cx="2651759" cy="164592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5594000" y="972540"/>
            <a:ext cx="2534195" cy="1015663"/>
          </a:xfrm>
          <a:prstGeom prst="rect">
            <a:avLst/>
          </a:prstGeom>
          <a:noFill/>
        </p:spPr>
        <p:txBody>
          <a:bodyPr wrap="square" rtlCol="0">
            <a:spAutoFit/>
          </a:bodyPr>
          <a:lstStyle/>
          <a:p>
            <a:r>
              <a:rPr lang="en-US" sz="2000" dirty="0" err="1" smtClean="0"/>
              <a:t>Sarra</a:t>
            </a:r>
            <a:r>
              <a:rPr lang="en-US" sz="2000" dirty="0" smtClean="0"/>
              <a:t> Yasmin</a:t>
            </a:r>
          </a:p>
          <a:p>
            <a:r>
              <a:rPr lang="en-US" sz="2000" dirty="0" smtClean="0"/>
              <a:t>Jr. Instructor (CST)</a:t>
            </a:r>
          </a:p>
          <a:p>
            <a:r>
              <a:rPr lang="en-US" sz="2000" dirty="0" smtClean="0"/>
              <a:t>IIST Polytechnic</a:t>
            </a:r>
          </a:p>
        </p:txBody>
      </p:sp>
    </p:spTree>
    <p:extLst>
      <p:ext uri="{BB962C8B-B14F-4D97-AF65-F5344CB8AC3E}">
        <p14:creationId xmlns:p14="http://schemas.microsoft.com/office/powerpoint/2010/main" val="1906530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7E30B-392D-4691-8125-129E25AAA524}"/>
              </a:ext>
            </a:extLst>
          </p:cNvPr>
          <p:cNvSpPr>
            <a:spLocks noGrp="1"/>
          </p:cNvSpPr>
          <p:nvPr>
            <p:ph type="title"/>
          </p:nvPr>
        </p:nvSpPr>
        <p:spPr>
          <a:xfrm>
            <a:off x="3853541" y="2822247"/>
            <a:ext cx="3148149" cy="1090788"/>
          </a:xfrm>
        </p:spPr>
        <p:txBody>
          <a:bodyPr/>
          <a:lstStyle/>
          <a:p>
            <a:r>
              <a:rPr lang="en-US" dirty="0" smtClean="0"/>
              <a:t>Class Content</a:t>
            </a:r>
            <a:endParaRPr lang="en-US" dirty="0"/>
          </a:p>
        </p:txBody>
      </p:sp>
      <p:pic>
        <p:nvPicPr>
          <p:cNvPr id="5" name="Graphic 4" descr="Purpose icon">
            <a:extLst>
              <a:ext uri="{FF2B5EF4-FFF2-40B4-BE49-F238E27FC236}">
                <a16:creationId xmlns:a16="http://schemas.microsoft.com/office/drawing/2014/main" id="{28F7ACE2-5D39-488F-AF39-9DEDFF0FF2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1003486" y="2947289"/>
            <a:ext cx="936000" cy="936000"/>
          </a:xfrm>
          <a:prstGeom prst="rect">
            <a:avLst/>
          </a:prstGeom>
        </p:spPr>
      </p:pic>
      <p:sp>
        <p:nvSpPr>
          <p:cNvPr id="3" name="Text Placeholder 2">
            <a:extLst>
              <a:ext uri="{FF2B5EF4-FFF2-40B4-BE49-F238E27FC236}">
                <a16:creationId xmlns:a16="http://schemas.microsoft.com/office/drawing/2014/main" id="{E7C2A41D-6B6E-4DD0-A7BD-E8CA001266EE}"/>
              </a:ext>
            </a:extLst>
          </p:cNvPr>
          <p:cNvSpPr>
            <a:spLocks noGrp="1"/>
          </p:cNvSpPr>
          <p:nvPr>
            <p:ph type="body" idx="1"/>
          </p:nvPr>
        </p:nvSpPr>
        <p:spPr>
          <a:xfrm>
            <a:off x="6126480" y="4232171"/>
            <a:ext cx="4167702" cy="1704017"/>
          </a:xfrm>
        </p:spPr>
        <p:txBody>
          <a:bodyPr>
            <a:normAutofit/>
          </a:bodyPr>
          <a:lstStyle/>
          <a:p>
            <a:endParaRPr lang="en-US" sz="2400" dirty="0"/>
          </a:p>
          <a:p>
            <a:endParaRPr lang="en-US" sz="2400" dirty="0"/>
          </a:p>
          <a:p>
            <a:endParaRPr lang="en-US" sz="2400" dirty="0"/>
          </a:p>
        </p:txBody>
      </p:sp>
      <p:sp>
        <p:nvSpPr>
          <p:cNvPr id="4" name="Rectangle 3"/>
          <p:cNvSpPr/>
          <p:nvPr/>
        </p:nvSpPr>
        <p:spPr>
          <a:xfrm>
            <a:off x="2913019" y="4232171"/>
            <a:ext cx="5917473" cy="2325189"/>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Wingdings" panose="05000000000000000000" pitchFamily="2" charset="2"/>
              <a:buChar char="q"/>
            </a:pPr>
            <a:r>
              <a:rPr lang="en-US" b="1" dirty="0">
                <a:latin typeface="SutonnyMJ" pitchFamily="2" charset="0"/>
              </a:rPr>
              <a:t>ই-</a:t>
            </a:r>
            <a:r>
              <a:rPr lang="en-US" b="1" dirty="0" err="1">
                <a:latin typeface="SutonnyMJ" pitchFamily="2" charset="0"/>
              </a:rPr>
              <a:t>কমার্সের</a:t>
            </a:r>
            <a:r>
              <a:rPr lang="en-US" b="1" dirty="0">
                <a:latin typeface="SutonnyMJ" pitchFamily="2" charset="0"/>
              </a:rPr>
              <a:t> </a:t>
            </a:r>
            <a:r>
              <a:rPr lang="en-US" b="1" dirty="0" err="1">
                <a:latin typeface="SutonnyMJ" pitchFamily="2" charset="0"/>
              </a:rPr>
              <a:t>সংঙ্গা</a:t>
            </a:r>
            <a:r>
              <a:rPr lang="en-US" b="1" dirty="0">
                <a:latin typeface="SutonnyMJ" pitchFamily="2" charset="0"/>
              </a:rPr>
              <a:t> ।</a:t>
            </a:r>
          </a:p>
          <a:p>
            <a:pPr marL="285750" indent="-285750">
              <a:lnSpc>
                <a:spcPct val="150000"/>
              </a:lnSpc>
              <a:buFont typeface="Wingdings" panose="05000000000000000000" pitchFamily="2" charset="2"/>
              <a:buChar char="q"/>
            </a:pPr>
            <a:r>
              <a:rPr lang="en-US" b="1" dirty="0">
                <a:latin typeface="SutonnyMJ" pitchFamily="2" charset="0"/>
              </a:rPr>
              <a:t>ই-</a:t>
            </a:r>
            <a:r>
              <a:rPr lang="en-US" b="1" dirty="0" err="1">
                <a:latin typeface="SutonnyMJ" pitchFamily="2" charset="0"/>
              </a:rPr>
              <a:t>কমার্সের</a:t>
            </a:r>
            <a:r>
              <a:rPr lang="en-US" b="1" dirty="0">
                <a:latin typeface="SutonnyMJ" pitchFamily="2" charset="0"/>
              </a:rPr>
              <a:t> </a:t>
            </a:r>
            <a:r>
              <a:rPr lang="en-US" b="1" dirty="0" err="1">
                <a:latin typeface="SutonnyMJ" pitchFamily="2" charset="0"/>
              </a:rPr>
              <a:t>বৈশিষ্ট্যগুলোর</a:t>
            </a:r>
            <a:r>
              <a:rPr lang="en-US" b="1" dirty="0">
                <a:latin typeface="SutonnyMJ" pitchFamily="2" charset="0"/>
              </a:rPr>
              <a:t> </a:t>
            </a:r>
            <a:r>
              <a:rPr lang="en-US" b="1" dirty="0" err="1">
                <a:latin typeface="SutonnyMJ" pitchFamily="2" charset="0"/>
              </a:rPr>
              <a:t>ব্যখ্যা</a:t>
            </a:r>
            <a:r>
              <a:rPr lang="en-US" b="1" dirty="0">
                <a:latin typeface="SutonnyMJ" pitchFamily="2" charset="0"/>
              </a:rPr>
              <a:t> ।</a:t>
            </a:r>
          </a:p>
          <a:p>
            <a:pPr marL="285750" indent="-285750">
              <a:lnSpc>
                <a:spcPct val="150000"/>
              </a:lnSpc>
              <a:buFont typeface="Wingdings" panose="05000000000000000000" pitchFamily="2" charset="2"/>
              <a:buChar char="q"/>
            </a:pPr>
            <a:r>
              <a:rPr lang="en-US" b="1" dirty="0">
                <a:latin typeface="SutonnyMJ" pitchFamily="2" charset="0"/>
              </a:rPr>
              <a:t>ই-</a:t>
            </a:r>
            <a:r>
              <a:rPr lang="en-US" b="1" dirty="0" err="1">
                <a:latin typeface="SutonnyMJ" pitchFamily="2" charset="0"/>
              </a:rPr>
              <a:t>বাণিজ্যের</a:t>
            </a:r>
            <a:r>
              <a:rPr lang="en-US" b="1" dirty="0">
                <a:latin typeface="SutonnyMJ" pitchFamily="2" charset="0"/>
              </a:rPr>
              <a:t> </a:t>
            </a:r>
            <a:r>
              <a:rPr lang="en-US" b="1" dirty="0" err="1">
                <a:latin typeface="SutonnyMJ" pitchFamily="2" charset="0"/>
              </a:rPr>
              <a:t>কারিগরি</a:t>
            </a:r>
            <a:r>
              <a:rPr lang="en-US" b="1" dirty="0">
                <a:latin typeface="SutonnyMJ" pitchFamily="2" charset="0"/>
              </a:rPr>
              <a:t> </a:t>
            </a:r>
            <a:r>
              <a:rPr lang="en-US" b="1" dirty="0" err="1">
                <a:latin typeface="SutonnyMJ" pitchFamily="2" charset="0"/>
              </a:rPr>
              <a:t>অকারিগরি</a:t>
            </a:r>
            <a:r>
              <a:rPr lang="en-US" b="1" dirty="0">
                <a:latin typeface="SutonnyMJ" pitchFamily="2" charset="0"/>
              </a:rPr>
              <a:t> </a:t>
            </a:r>
            <a:r>
              <a:rPr lang="en-US" b="1" dirty="0" err="1">
                <a:latin typeface="SutonnyMJ" pitchFamily="2" charset="0"/>
              </a:rPr>
              <a:t>অসুবিধাসমূহ</a:t>
            </a:r>
            <a:r>
              <a:rPr lang="en-US" b="1" dirty="0">
                <a:latin typeface="SutonnyMJ" pitchFamily="2" charset="0"/>
              </a:rPr>
              <a:t> ।</a:t>
            </a:r>
          </a:p>
          <a:p>
            <a:pPr marL="285750" indent="-285750">
              <a:lnSpc>
                <a:spcPct val="150000"/>
              </a:lnSpc>
              <a:buFont typeface="Wingdings" panose="05000000000000000000" pitchFamily="2" charset="2"/>
              <a:buChar char="q"/>
            </a:pPr>
            <a:r>
              <a:rPr lang="en-US" b="1" dirty="0" err="1">
                <a:latin typeface="SutonnyMJ" pitchFamily="2" charset="0"/>
              </a:rPr>
              <a:t>ইলেকট্রনিক</a:t>
            </a:r>
            <a:r>
              <a:rPr lang="en-US" b="1" dirty="0">
                <a:latin typeface="SutonnyMJ" pitchFamily="2" charset="0"/>
              </a:rPr>
              <a:t> </a:t>
            </a:r>
            <a:r>
              <a:rPr lang="en-US" b="1" dirty="0" err="1">
                <a:latin typeface="SutonnyMJ" pitchFamily="2" charset="0"/>
              </a:rPr>
              <a:t>ডাটা</a:t>
            </a:r>
            <a:r>
              <a:rPr lang="en-US" b="1" dirty="0">
                <a:latin typeface="SutonnyMJ" pitchFamily="2" charset="0"/>
              </a:rPr>
              <a:t> </a:t>
            </a:r>
            <a:r>
              <a:rPr lang="en-US" b="1" dirty="0" err="1">
                <a:latin typeface="SutonnyMJ" pitchFamily="2" charset="0"/>
              </a:rPr>
              <a:t>ইন্টারচেন্জ</a:t>
            </a:r>
            <a:r>
              <a:rPr lang="en-US" b="1" dirty="0">
                <a:latin typeface="SutonnyMJ" pitchFamily="2" charset="0"/>
              </a:rPr>
              <a:t> </a:t>
            </a:r>
            <a:r>
              <a:rPr lang="en-US" b="1" dirty="0" err="1">
                <a:latin typeface="SutonnyMJ" pitchFamily="2" charset="0"/>
              </a:rPr>
              <a:t>বা</a:t>
            </a:r>
            <a:r>
              <a:rPr lang="en-US" b="1" dirty="0">
                <a:latin typeface="SutonnyMJ" pitchFamily="2" charset="0"/>
              </a:rPr>
              <a:t> </a:t>
            </a:r>
            <a:r>
              <a:rPr lang="en-US" b="1" dirty="0" err="1">
                <a:latin typeface="SutonnyMJ" pitchFamily="2" charset="0"/>
              </a:rPr>
              <a:t>বিনিময়</a:t>
            </a:r>
            <a:r>
              <a:rPr lang="en-US" b="1" dirty="0">
                <a:latin typeface="SutonnyMJ" pitchFamily="2" charset="0"/>
              </a:rPr>
              <a:t> ।</a:t>
            </a:r>
          </a:p>
          <a:p>
            <a:pPr marL="285750" indent="-285750">
              <a:lnSpc>
                <a:spcPct val="150000"/>
              </a:lnSpc>
              <a:buFont typeface="Wingdings" panose="05000000000000000000" pitchFamily="2" charset="2"/>
              <a:buChar char="q"/>
            </a:pPr>
            <a:r>
              <a:rPr lang="en-US" b="1" dirty="0">
                <a:latin typeface="SutonnyMJ" pitchFamily="2" charset="0"/>
              </a:rPr>
              <a:t>ই-</a:t>
            </a:r>
            <a:r>
              <a:rPr lang="en-US" b="1" dirty="0" err="1">
                <a:latin typeface="SutonnyMJ" pitchFamily="2" charset="0"/>
              </a:rPr>
              <a:t>বাণিজ্যের</a:t>
            </a:r>
            <a:r>
              <a:rPr lang="en-US" b="1" dirty="0">
                <a:latin typeface="SutonnyMJ" pitchFamily="2" charset="0"/>
              </a:rPr>
              <a:t> </a:t>
            </a:r>
            <a:r>
              <a:rPr lang="en-US" b="1" dirty="0" err="1">
                <a:latin typeface="SutonnyMJ" pitchFamily="2" charset="0"/>
              </a:rPr>
              <a:t>প্রসার</a:t>
            </a:r>
            <a:r>
              <a:rPr lang="en-US" b="1" dirty="0">
                <a:latin typeface="SutonnyMJ" pitchFamily="2" charset="0"/>
              </a:rPr>
              <a:t> / </a:t>
            </a:r>
            <a:r>
              <a:rPr lang="en-US" b="1" dirty="0" err="1">
                <a:latin typeface="SutonnyMJ" pitchFamily="2" charset="0"/>
              </a:rPr>
              <a:t>সুযোগ</a:t>
            </a:r>
            <a:r>
              <a:rPr lang="en-US" b="1" dirty="0">
                <a:latin typeface="SutonnyMJ" pitchFamily="2" charset="0"/>
              </a:rPr>
              <a:t> ।</a:t>
            </a:r>
          </a:p>
        </p:txBody>
      </p:sp>
    </p:spTree>
    <p:extLst>
      <p:ext uri="{BB962C8B-B14F-4D97-AF65-F5344CB8AC3E}">
        <p14:creationId xmlns:p14="http://schemas.microsoft.com/office/powerpoint/2010/main" val="2745843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18946" y="613889"/>
            <a:ext cx="1440000" cy="1440000"/>
          </a:xfrm>
          <a:prstGeom prst="rect">
            <a:avLst/>
          </a:prstGeom>
        </p:spPr>
      </p:pic>
      <p:sp>
        <p:nvSpPr>
          <p:cNvPr id="2" name="Title 1">
            <a:extLst>
              <a:ext uri="{FF2B5EF4-FFF2-40B4-BE49-F238E27FC236}">
                <a16:creationId xmlns:a16="http://schemas.microsoft.com/office/drawing/2014/main" id="{D78D0989-E3E5-41DB-A78D-61E199491D89}"/>
              </a:ext>
            </a:extLst>
          </p:cNvPr>
          <p:cNvSpPr>
            <a:spLocks noGrp="1"/>
          </p:cNvSpPr>
          <p:nvPr>
            <p:ph type="title"/>
          </p:nvPr>
        </p:nvSpPr>
        <p:spPr/>
        <p:txBody>
          <a:bodyPr/>
          <a:lstStyle/>
          <a:p>
            <a:pPr marL="285750" indent="-285750">
              <a:lnSpc>
                <a:spcPct val="150000"/>
              </a:lnSpc>
              <a:buFont typeface="Wingdings" panose="05000000000000000000" pitchFamily="2" charset="2"/>
              <a:buChar char="q"/>
            </a:pPr>
            <a:r>
              <a:rPr lang="en-US" dirty="0" smtClean="0">
                <a:latin typeface="SutonnyMJ" pitchFamily="2" charset="0"/>
              </a:rPr>
              <a:t> </a:t>
            </a:r>
            <a:r>
              <a:rPr lang="en-US" sz="3200" dirty="0" smtClean="0">
                <a:latin typeface="SutonnyMJ" pitchFamily="2" charset="0"/>
              </a:rPr>
              <a:t>ই-</a:t>
            </a:r>
            <a:r>
              <a:rPr lang="en-US" sz="3200" dirty="0" err="1" smtClean="0">
                <a:latin typeface="SutonnyMJ" pitchFamily="2" charset="0"/>
              </a:rPr>
              <a:t>কমার্সের</a:t>
            </a:r>
            <a:r>
              <a:rPr lang="en-US" sz="3200" dirty="0" smtClean="0">
                <a:latin typeface="SutonnyMJ" pitchFamily="2" charset="0"/>
              </a:rPr>
              <a:t> </a:t>
            </a:r>
            <a:r>
              <a:rPr lang="en-US" sz="3200" dirty="0" err="1">
                <a:latin typeface="SutonnyMJ" pitchFamily="2" charset="0"/>
              </a:rPr>
              <a:t>সংঙ্গা</a:t>
            </a:r>
            <a:r>
              <a:rPr lang="en-US" sz="3200" dirty="0">
                <a:latin typeface="SutonnyMJ" pitchFamily="2" charset="0"/>
              </a:rPr>
              <a:t> ।</a:t>
            </a:r>
          </a:p>
        </p:txBody>
      </p:sp>
      <p:sp>
        <p:nvSpPr>
          <p:cNvPr id="7" name="Rectangle 6"/>
          <p:cNvSpPr/>
          <p:nvPr/>
        </p:nvSpPr>
        <p:spPr>
          <a:xfrm>
            <a:off x="7119257" y="2336873"/>
            <a:ext cx="4297680" cy="3599316"/>
          </a:xfrm>
          <a:prstGeom prst="rect">
            <a:avLst/>
          </a:prstGeom>
          <a:blipFill dpi="0" rotWithShape="1">
            <a:blip r:embed="rId5">
              <a:extLst>
                <a:ext uri="{28A0092B-C50C-407E-A947-70E740481C1C}">
                  <a14:useLocalDpi xmlns:a14="http://schemas.microsoft.com/office/drawing/2010/main" val="0"/>
                </a:ext>
              </a:extLst>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763486" y="2336873"/>
            <a:ext cx="5194153" cy="3599316"/>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854926" y="2336873"/>
            <a:ext cx="4937760" cy="3277820"/>
          </a:xfrm>
          <a:prstGeom prst="rect">
            <a:avLst/>
          </a:prstGeom>
          <a:noFill/>
        </p:spPr>
        <p:txBody>
          <a:bodyPr wrap="square" rtlCol="0">
            <a:spAutoFit/>
          </a:bodyPr>
          <a:lstStyle/>
          <a:p>
            <a:pPr>
              <a:lnSpc>
                <a:spcPct val="150000"/>
              </a:lnSpc>
            </a:pPr>
            <a:r>
              <a:rPr lang="as-IN" dirty="0">
                <a:solidFill>
                  <a:srgbClr val="FFFFFF"/>
                </a:solidFill>
              </a:rPr>
              <a:t>ইলেকট্রনিক কমার্স বা ই-কমার্স বা ই-বাণিজ্য একটি বাণিজ্য ক্ষেত্র যেখানে কোনো ইলেকট্রনিক সিস্টেম (ইন্টারনেট বা অন্য কোন কম্পিউটার নেটওইয়ার্ক) এর মাধ্যমে পণ্য বা সেবা ক্রয়/ বিক্রয় হয়ে থাকে। আধুনিক ইলেকট্রনিক কমার্স সাধারণত ওয়ার্ল্ড ওয়াইড ওয়েব এর মাধ্যমে বাণিজ্য কাজ পরিচালনা করে।</a:t>
            </a:r>
            <a:endParaRPr lang="en-US" dirty="0">
              <a:solidFill>
                <a:srgbClr val="FFFFFF"/>
              </a:solidFill>
            </a:endParaRPr>
          </a:p>
          <a:p>
            <a:endParaRPr lang="en-US" dirty="0"/>
          </a:p>
        </p:txBody>
      </p:sp>
    </p:spTree>
    <p:extLst>
      <p:ext uri="{BB962C8B-B14F-4D97-AF65-F5344CB8AC3E}">
        <p14:creationId xmlns:p14="http://schemas.microsoft.com/office/powerpoint/2010/main" val="4205207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71500" indent="-571500">
              <a:lnSpc>
                <a:spcPct val="150000"/>
              </a:lnSpc>
              <a:buFont typeface="Wingdings" panose="05000000000000000000" pitchFamily="2" charset="2"/>
              <a:buChar char="q"/>
            </a:pPr>
            <a:r>
              <a:rPr lang="en-US" sz="3200" dirty="0">
                <a:latin typeface="SutonnyMJ" pitchFamily="2" charset="0"/>
              </a:rPr>
              <a:t>ই-</a:t>
            </a:r>
            <a:r>
              <a:rPr lang="en-US" sz="3200" dirty="0" err="1">
                <a:latin typeface="SutonnyMJ" pitchFamily="2" charset="0"/>
              </a:rPr>
              <a:t>কমার্সের</a:t>
            </a:r>
            <a:r>
              <a:rPr lang="en-US" sz="3200" dirty="0">
                <a:latin typeface="SutonnyMJ" pitchFamily="2" charset="0"/>
              </a:rPr>
              <a:t> </a:t>
            </a:r>
            <a:r>
              <a:rPr lang="en-US" sz="3200" dirty="0" err="1">
                <a:latin typeface="SutonnyMJ" pitchFamily="2" charset="0"/>
              </a:rPr>
              <a:t>বৈশিষ্ট্যগুলোর</a:t>
            </a:r>
            <a:r>
              <a:rPr lang="en-US" sz="3200" dirty="0">
                <a:latin typeface="SutonnyMJ" pitchFamily="2" charset="0"/>
              </a:rPr>
              <a:t> </a:t>
            </a:r>
            <a:r>
              <a:rPr lang="en-US" sz="3200" dirty="0" err="1">
                <a:latin typeface="SutonnyMJ" pitchFamily="2" charset="0"/>
              </a:rPr>
              <a:t>ব্যখ্যা</a:t>
            </a:r>
            <a:r>
              <a:rPr lang="en-US" sz="3200" dirty="0">
                <a:latin typeface="SutonnyMJ" pitchFamily="2" charset="0"/>
              </a:rPr>
              <a:t> ।</a:t>
            </a:r>
          </a:p>
        </p:txBody>
      </p:sp>
      <p:pic>
        <p:nvPicPr>
          <p:cNvPr id="5"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18946" y="613889"/>
            <a:ext cx="1440000" cy="1440000"/>
          </a:xfrm>
          <a:prstGeom prst="rect">
            <a:avLst/>
          </a:prstGeom>
        </p:spPr>
      </p:pic>
      <p:sp>
        <p:nvSpPr>
          <p:cNvPr id="8" name="Rectangle 7"/>
          <p:cNvSpPr/>
          <p:nvPr/>
        </p:nvSpPr>
        <p:spPr>
          <a:xfrm>
            <a:off x="1750422" y="4428309"/>
            <a:ext cx="10441578" cy="2429691"/>
          </a:xfrm>
          <a:prstGeom prst="rect">
            <a:avLst/>
          </a:prstGeom>
          <a:no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750422" y="2053889"/>
            <a:ext cx="10441578" cy="4804111"/>
          </a:xfrm>
          <a:prstGeom prst="rect">
            <a:avLst/>
          </a:prstGeom>
          <a:solidFill>
            <a:schemeClr val="bg1">
              <a:lumMod val="85000"/>
              <a:lumOff val="1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TextBox 9"/>
          <p:cNvSpPr txBox="1"/>
          <p:nvPr/>
        </p:nvSpPr>
        <p:spPr>
          <a:xfrm>
            <a:off x="1723787" y="2012163"/>
            <a:ext cx="10441578" cy="4939814"/>
          </a:xfrm>
          <a:prstGeom prst="rect">
            <a:avLst/>
          </a:prstGeom>
          <a:noFill/>
        </p:spPr>
        <p:txBody>
          <a:bodyPr wrap="square" rtlCol="0">
            <a:spAutoFit/>
          </a:bodyPr>
          <a:lstStyle/>
          <a:p>
            <a:pPr>
              <a:lnSpc>
                <a:spcPct val="150000"/>
              </a:lnSpc>
            </a:pPr>
            <a:r>
              <a:rPr lang="as-IN" sz="1400" b="1" dirty="0">
                <a:solidFill>
                  <a:srgbClr val="FFFFFF"/>
                </a:solidFill>
              </a:rPr>
              <a:t>ই-কমার্স (</a:t>
            </a:r>
            <a:r>
              <a:rPr lang="en-US" sz="1400" b="1" dirty="0">
                <a:solidFill>
                  <a:srgbClr val="FFFFFF"/>
                </a:solidFill>
              </a:rPr>
              <a:t>e-commerce) </a:t>
            </a:r>
            <a:r>
              <a:rPr lang="as-IN" sz="1400" b="1" dirty="0">
                <a:solidFill>
                  <a:srgbClr val="FFFFFF"/>
                </a:solidFill>
              </a:rPr>
              <a:t>টেকনোলজি সাতটি বৈশিষ্ট্যের উপর ভিত্তি করে প্রতিষ্ঠিত, বৈশিষ্ট্যগুলো হলো- </a:t>
            </a:r>
            <a:endParaRPr lang="en-US" sz="1400" b="1" dirty="0">
              <a:solidFill>
                <a:srgbClr val="FFFFFF"/>
              </a:solidFill>
            </a:endParaRPr>
          </a:p>
          <a:p>
            <a:pPr>
              <a:lnSpc>
                <a:spcPct val="150000"/>
              </a:lnSpc>
            </a:pPr>
            <a:r>
              <a:rPr lang="en-US" sz="1400" dirty="0">
                <a:solidFill>
                  <a:srgbClr val="FFFFFF"/>
                </a:solidFill>
              </a:rPr>
              <a:t> </a:t>
            </a:r>
            <a:r>
              <a:rPr lang="as-IN" sz="1400" dirty="0">
                <a:solidFill>
                  <a:srgbClr val="FFFFFF"/>
                </a:solidFill>
              </a:rPr>
              <a:t>1. সর্বব্যাপিতা (</a:t>
            </a:r>
            <a:r>
              <a:rPr lang="en-US" sz="1400" dirty="0">
                <a:solidFill>
                  <a:srgbClr val="FFFFFF"/>
                </a:solidFill>
              </a:rPr>
              <a:t>Ubiquity); </a:t>
            </a:r>
          </a:p>
          <a:p>
            <a:pPr>
              <a:lnSpc>
                <a:spcPct val="150000"/>
              </a:lnSpc>
            </a:pPr>
            <a:r>
              <a:rPr lang="en-US" sz="1400" dirty="0">
                <a:solidFill>
                  <a:srgbClr val="FFFFFF"/>
                </a:solidFill>
              </a:rPr>
              <a:t> 2. </a:t>
            </a:r>
            <a:r>
              <a:rPr lang="as-IN" sz="1400" dirty="0">
                <a:solidFill>
                  <a:srgbClr val="FFFFFF"/>
                </a:solidFill>
              </a:rPr>
              <a:t>সব জায়গায় প্রবেশযোগ্য (</a:t>
            </a:r>
            <a:r>
              <a:rPr lang="en-US" sz="1400" dirty="0">
                <a:solidFill>
                  <a:srgbClr val="FFFFFF"/>
                </a:solidFill>
              </a:rPr>
              <a:t>Global Reach);</a:t>
            </a:r>
          </a:p>
          <a:p>
            <a:pPr>
              <a:lnSpc>
                <a:spcPct val="150000"/>
              </a:lnSpc>
            </a:pPr>
            <a:r>
              <a:rPr lang="en-US" sz="1400" dirty="0">
                <a:solidFill>
                  <a:srgbClr val="FFFFFF"/>
                </a:solidFill>
              </a:rPr>
              <a:t> 3. </a:t>
            </a:r>
            <a:r>
              <a:rPr lang="as-IN" sz="1400" dirty="0">
                <a:solidFill>
                  <a:srgbClr val="FFFFFF"/>
                </a:solidFill>
              </a:rPr>
              <a:t>আন্তর্জাতিক মান (</a:t>
            </a:r>
            <a:r>
              <a:rPr lang="en-US" sz="1400" dirty="0">
                <a:solidFill>
                  <a:srgbClr val="FFFFFF"/>
                </a:solidFill>
              </a:rPr>
              <a:t>Universal Standards );</a:t>
            </a:r>
          </a:p>
          <a:p>
            <a:pPr>
              <a:lnSpc>
                <a:spcPct val="150000"/>
              </a:lnSpc>
            </a:pPr>
            <a:r>
              <a:rPr lang="en-US" sz="1400" dirty="0">
                <a:solidFill>
                  <a:srgbClr val="FFFFFF"/>
                </a:solidFill>
              </a:rPr>
              <a:t> 4. </a:t>
            </a:r>
            <a:r>
              <a:rPr lang="as-IN" sz="1400" dirty="0">
                <a:solidFill>
                  <a:srgbClr val="FFFFFF"/>
                </a:solidFill>
              </a:rPr>
              <a:t>প্রাচুর্যতা (</a:t>
            </a:r>
            <a:r>
              <a:rPr lang="en-US" sz="1400" dirty="0">
                <a:solidFill>
                  <a:srgbClr val="FFFFFF"/>
                </a:solidFill>
              </a:rPr>
              <a:t>Richness); 5. </a:t>
            </a:r>
            <a:r>
              <a:rPr lang="as-IN" sz="1400" dirty="0">
                <a:solidFill>
                  <a:srgbClr val="FFFFFF"/>
                </a:solidFill>
              </a:rPr>
              <a:t>মিথস্ক্রিয়া (</a:t>
            </a:r>
            <a:r>
              <a:rPr lang="en-US" sz="1400" dirty="0">
                <a:solidFill>
                  <a:srgbClr val="FFFFFF"/>
                </a:solidFill>
              </a:rPr>
              <a:t>Interaction); </a:t>
            </a:r>
          </a:p>
          <a:p>
            <a:pPr>
              <a:lnSpc>
                <a:spcPct val="150000"/>
              </a:lnSpc>
            </a:pPr>
            <a:r>
              <a:rPr lang="en-US" sz="1400" dirty="0">
                <a:solidFill>
                  <a:srgbClr val="FFFFFF"/>
                </a:solidFill>
              </a:rPr>
              <a:t> 5. </a:t>
            </a:r>
            <a:r>
              <a:rPr lang="as-IN" sz="1400" dirty="0">
                <a:solidFill>
                  <a:srgbClr val="FFFFFF"/>
                </a:solidFill>
              </a:rPr>
              <a:t>মিথস্ক্রিয়া (</a:t>
            </a:r>
            <a:r>
              <a:rPr lang="en-US" sz="1400" dirty="0">
                <a:solidFill>
                  <a:srgbClr val="FFFFFF"/>
                </a:solidFill>
              </a:rPr>
              <a:t>Interaction);</a:t>
            </a:r>
          </a:p>
          <a:p>
            <a:pPr>
              <a:lnSpc>
                <a:spcPct val="150000"/>
              </a:lnSpc>
            </a:pPr>
            <a:r>
              <a:rPr lang="en-US" sz="1400" dirty="0">
                <a:solidFill>
                  <a:srgbClr val="FFFFFF"/>
                </a:solidFill>
              </a:rPr>
              <a:t> 6. </a:t>
            </a:r>
            <a:r>
              <a:rPr lang="as-IN" sz="1400" dirty="0">
                <a:solidFill>
                  <a:srgbClr val="FFFFFF"/>
                </a:solidFill>
              </a:rPr>
              <a:t>তথ্যের ঘনত্ব (</a:t>
            </a:r>
            <a:r>
              <a:rPr lang="en-US" sz="1400" dirty="0">
                <a:solidFill>
                  <a:srgbClr val="FFFFFF"/>
                </a:solidFill>
              </a:rPr>
              <a:t>Information Density); </a:t>
            </a:r>
          </a:p>
          <a:p>
            <a:pPr>
              <a:lnSpc>
                <a:spcPct val="150000"/>
              </a:lnSpc>
            </a:pPr>
            <a:r>
              <a:rPr lang="en-US" sz="1400" dirty="0">
                <a:solidFill>
                  <a:srgbClr val="FFFFFF"/>
                </a:solidFill>
              </a:rPr>
              <a:t> 7. </a:t>
            </a:r>
            <a:r>
              <a:rPr lang="as-IN" sz="1400" dirty="0">
                <a:solidFill>
                  <a:srgbClr val="FFFFFF"/>
                </a:solidFill>
              </a:rPr>
              <a:t>ব্যক্তিগতভাবে যত্নশীলতা (</a:t>
            </a:r>
            <a:r>
              <a:rPr lang="en-US" sz="1400" dirty="0">
                <a:solidFill>
                  <a:srgbClr val="FFFFFF"/>
                </a:solidFill>
              </a:rPr>
              <a:t>Personalization) </a:t>
            </a:r>
          </a:p>
          <a:p>
            <a:pPr>
              <a:lnSpc>
                <a:spcPct val="150000"/>
              </a:lnSpc>
            </a:pPr>
            <a:r>
              <a:rPr lang="as-IN" sz="1400" b="1" dirty="0" smtClean="0">
                <a:solidFill>
                  <a:srgbClr val="FFFFFF"/>
                </a:solidFill>
              </a:rPr>
              <a:t>সর্বব্যাপিতা(</a:t>
            </a:r>
            <a:r>
              <a:rPr lang="en-US" sz="1400" b="1" dirty="0">
                <a:solidFill>
                  <a:srgbClr val="FFFFFF"/>
                </a:solidFill>
              </a:rPr>
              <a:t>Ubiquity) : </a:t>
            </a:r>
            <a:r>
              <a:rPr lang="as-IN" sz="1400" dirty="0">
                <a:solidFill>
                  <a:srgbClr val="FFFFFF"/>
                </a:solidFill>
              </a:rPr>
              <a:t>গতানুগতিক ব্যবসায় মার্কেট হলো একটি নির্দিষ্ট জায়গা যেখানে পন্য কেনা-বেচা করা হয়। কিন্তু ই- কমার্সে</a:t>
            </a:r>
            <a:r>
              <a:rPr lang="en-US" sz="1400" dirty="0">
                <a:solidFill>
                  <a:srgbClr val="FFFFFF"/>
                </a:solidFill>
              </a:rPr>
              <a:t> </a:t>
            </a:r>
            <a:r>
              <a:rPr lang="as-IN" sz="1400" dirty="0">
                <a:solidFill>
                  <a:srgbClr val="FFFFFF"/>
                </a:solidFill>
              </a:rPr>
              <a:t>(</a:t>
            </a:r>
            <a:r>
              <a:rPr lang="en-US" sz="1400" dirty="0">
                <a:solidFill>
                  <a:srgbClr val="FFFFFF"/>
                </a:solidFill>
              </a:rPr>
              <a:t>E-commerce) </a:t>
            </a:r>
            <a:r>
              <a:rPr lang="as-IN" sz="1400" dirty="0">
                <a:solidFill>
                  <a:srgbClr val="FFFFFF"/>
                </a:solidFill>
              </a:rPr>
              <a:t>নির্দিষ্ট জায়গার প্রয়োজন নেই, এটি হলো সর্বব্যাপী এটি সবসময় সবজায়গায় সহজলভ্য। মোবাইলে বা ল্যাপটপে বা অন্য কোন ডিভাইসে ইন্টারনেট সংযোগ</a:t>
            </a:r>
            <a:r>
              <a:rPr lang="en-US" sz="1400" dirty="0">
                <a:solidFill>
                  <a:srgbClr val="FFFFFF"/>
                </a:solidFill>
              </a:rPr>
              <a:t> </a:t>
            </a:r>
            <a:r>
              <a:rPr lang="as-IN" sz="1400" dirty="0">
                <a:solidFill>
                  <a:srgbClr val="FFFFFF"/>
                </a:solidFill>
              </a:rPr>
              <a:t>থাকলে যেকোনো জায়গায় বসে দ্রব্য কেনা বেচা করা যায়। ই-কমার্স(</a:t>
            </a:r>
            <a:r>
              <a:rPr lang="en-US" sz="1400" dirty="0">
                <a:solidFill>
                  <a:srgbClr val="FFFFFF"/>
                </a:solidFill>
              </a:rPr>
              <a:t>e- commerce) </a:t>
            </a:r>
            <a:r>
              <a:rPr lang="as-IN" sz="1400" dirty="0">
                <a:solidFill>
                  <a:srgbClr val="FFFFFF"/>
                </a:solidFill>
              </a:rPr>
              <a:t>কোনো নির্দিষ্ট সীমারেখা দ্বারা নিয়ন্ত্রিত হয় না। </a:t>
            </a:r>
            <a:endParaRPr lang="en-US" sz="1400" dirty="0">
              <a:solidFill>
                <a:srgbClr val="FFFFFF"/>
              </a:solidFill>
            </a:endParaRPr>
          </a:p>
          <a:p>
            <a:pPr>
              <a:lnSpc>
                <a:spcPct val="150000"/>
              </a:lnSpc>
            </a:pPr>
            <a:r>
              <a:rPr lang="as-IN" sz="1400" b="1" dirty="0">
                <a:solidFill>
                  <a:srgbClr val="FFFFFF"/>
                </a:solidFill>
              </a:rPr>
              <a:t>সর্ব জায়গায় প্রবেশযোগ্য (</a:t>
            </a:r>
            <a:r>
              <a:rPr lang="en-US" sz="1400" b="1" dirty="0">
                <a:solidFill>
                  <a:srgbClr val="FFFFFF"/>
                </a:solidFill>
              </a:rPr>
              <a:t>Global Reach) : </a:t>
            </a:r>
            <a:r>
              <a:rPr lang="as-IN" sz="1400" dirty="0">
                <a:solidFill>
                  <a:srgbClr val="FFFFFF"/>
                </a:solidFill>
              </a:rPr>
              <a:t>ই-কমার্সে (</a:t>
            </a:r>
            <a:r>
              <a:rPr lang="en-US" sz="1400" dirty="0">
                <a:solidFill>
                  <a:srgbClr val="FFFFFF"/>
                </a:solidFill>
              </a:rPr>
              <a:t>e-commerce) </a:t>
            </a:r>
            <a:r>
              <a:rPr lang="as-IN" sz="1400" dirty="0">
                <a:solidFill>
                  <a:srgbClr val="FFFFFF"/>
                </a:solidFill>
              </a:rPr>
              <a:t>গাতানুগতিক ব্যবসার মত নির্দিষ্ট কোনো সীমারেখা বা জায়গা নেই। ইন্টারনেট ব্যবহার করে পৃথিবীর যে কেউ এই ব্যবসার সাথে সম্পৃক্ত হতে পারে,পণ্য কেনা বেচা করতে পারে, অর্ডার দিতে পারে। প্রকৃতপক্ষে সমগ্র বিশ্বের যত লোক ইন্টারনেট ব্যবহার করে তাদের সবাইকে ই-কমার্সের বাজার(</a:t>
            </a:r>
            <a:r>
              <a:rPr lang="en-US" sz="1400" dirty="0">
                <a:solidFill>
                  <a:srgbClr val="FFFFFF"/>
                </a:solidFill>
              </a:rPr>
              <a:t>market) </a:t>
            </a:r>
            <a:r>
              <a:rPr lang="as-IN" sz="1400" dirty="0">
                <a:solidFill>
                  <a:srgbClr val="FFFFFF"/>
                </a:solidFill>
              </a:rPr>
              <a:t>হিসেবে ধরা যায়।</a:t>
            </a:r>
            <a:endParaRPr lang="en-US" sz="1400" dirty="0">
              <a:solidFill>
                <a:srgbClr val="FFFFFF"/>
              </a:solidFill>
            </a:endParaRPr>
          </a:p>
        </p:txBody>
      </p:sp>
    </p:spTree>
    <p:extLst>
      <p:ext uri="{BB962C8B-B14F-4D97-AF65-F5344CB8AC3E}">
        <p14:creationId xmlns:p14="http://schemas.microsoft.com/office/powerpoint/2010/main" val="615123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indent="-457200">
              <a:buFont typeface="Wingdings" panose="05000000000000000000" pitchFamily="2" charset="2"/>
              <a:buChar char="q"/>
            </a:pPr>
            <a:r>
              <a:rPr lang="en-US" sz="3200" dirty="0">
                <a:latin typeface="SutonnyMJ" pitchFamily="2" charset="0"/>
              </a:rPr>
              <a:t>ই-</a:t>
            </a:r>
            <a:r>
              <a:rPr lang="en-US" sz="3200" dirty="0" err="1">
                <a:latin typeface="SutonnyMJ" pitchFamily="2" charset="0"/>
              </a:rPr>
              <a:t>কমার্সের</a:t>
            </a:r>
            <a:r>
              <a:rPr lang="en-US" sz="3200" dirty="0">
                <a:latin typeface="SutonnyMJ" pitchFamily="2" charset="0"/>
              </a:rPr>
              <a:t> </a:t>
            </a:r>
            <a:r>
              <a:rPr lang="en-US" sz="3200" dirty="0" err="1">
                <a:latin typeface="SutonnyMJ" pitchFamily="2" charset="0"/>
              </a:rPr>
              <a:t>বৈশিষ্ট্যগুলোর</a:t>
            </a:r>
            <a:r>
              <a:rPr lang="en-US" sz="3200" dirty="0">
                <a:latin typeface="SutonnyMJ" pitchFamily="2" charset="0"/>
              </a:rPr>
              <a:t> </a:t>
            </a:r>
            <a:r>
              <a:rPr lang="en-US" sz="3200" dirty="0" err="1">
                <a:latin typeface="SutonnyMJ" pitchFamily="2" charset="0"/>
              </a:rPr>
              <a:t>ব্যখ্যা</a:t>
            </a:r>
            <a:r>
              <a:rPr lang="en-US" sz="3200" dirty="0">
                <a:latin typeface="SutonnyMJ" pitchFamily="2" charset="0"/>
              </a:rPr>
              <a:t> ।</a:t>
            </a:r>
            <a:endParaRPr lang="en-US" sz="3200" dirty="0"/>
          </a:p>
        </p:txBody>
      </p:sp>
      <p:pic>
        <p:nvPicPr>
          <p:cNvPr id="5"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18946" y="613889"/>
            <a:ext cx="1440000" cy="1440000"/>
          </a:xfrm>
          <a:prstGeom prst="rect">
            <a:avLst/>
          </a:prstGeom>
        </p:spPr>
      </p:pic>
      <p:sp>
        <p:nvSpPr>
          <p:cNvPr id="6" name="Rectangle 5"/>
          <p:cNvSpPr/>
          <p:nvPr/>
        </p:nvSpPr>
        <p:spPr>
          <a:xfrm>
            <a:off x="1737360" y="2053889"/>
            <a:ext cx="10454640" cy="4804111"/>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737361" y="2181497"/>
            <a:ext cx="10454640" cy="4247317"/>
          </a:xfrm>
          <a:prstGeom prst="rect">
            <a:avLst/>
          </a:prstGeom>
          <a:noFill/>
        </p:spPr>
        <p:txBody>
          <a:bodyPr wrap="square" rtlCol="0">
            <a:spAutoFit/>
          </a:bodyPr>
          <a:lstStyle/>
          <a:p>
            <a:pPr>
              <a:lnSpc>
                <a:spcPct val="150000"/>
              </a:lnSpc>
            </a:pPr>
            <a:r>
              <a:rPr lang="as-IN" sz="1400" b="1" dirty="0" smtClean="0"/>
              <a:t>আন্তর্জাতিক </a:t>
            </a:r>
            <a:r>
              <a:rPr lang="as-IN" sz="1400" b="1" dirty="0"/>
              <a:t>মান (</a:t>
            </a:r>
            <a:r>
              <a:rPr lang="en-US" sz="1400" b="1" dirty="0"/>
              <a:t>Universal Standards): </a:t>
            </a:r>
            <a:r>
              <a:rPr lang="as-IN" sz="1400" dirty="0"/>
              <a:t>ই-কমার্স(</a:t>
            </a:r>
            <a:r>
              <a:rPr lang="en-US" sz="1400" dirty="0"/>
              <a:t>e-commerce) </a:t>
            </a:r>
            <a:r>
              <a:rPr lang="as-IN" sz="1400" dirty="0"/>
              <a:t>একটি নির্দিষ্ট টেকনিক্যাল মানদন্ড মেনে চলে, একে আন্তর্জাতিক মানদন্ড বলে। যা সব দেশে সব জাতি দ্বারা স্বীকৃত। পক্ষান্তরে গতানুগতিক কমার্সের মান এলাকা থেকে এলাকা বা দেশে ভেদে পরিবর্তীত হয়।</a:t>
            </a:r>
            <a:endParaRPr lang="en-US" sz="1400" dirty="0"/>
          </a:p>
          <a:p>
            <a:pPr>
              <a:lnSpc>
                <a:spcPct val="150000"/>
              </a:lnSpc>
            </a:pPr>
            <a:r>
              <a:rPr lang="as-IN" sz="1400" b="1" dirty="0"/>
              <a:t>প্রাচুর্যতা (</a:t>
            </a:r>
            <a:r>
              <a:rPr lang="en-US" sz="1400" b="1" dirty="0"/>
              <a:t>Richness): </a:t>
            </a:r>
            <a:r>
              <a:rPr lang="as-IN" sz="1400" dirty="0"/>
              <a:t>ব্যবসার গুরুত্বপূর্ণ অংশ হলো পণ্যের বিজ্ঞাপন । ইন্টারনেটের সাহায্যে ওয়েব সাইটের মাধ্যমে কোনো পণ্যের স্থিরচিত্র, অভিজ্ঞ, ভিডিও, এনিমেশনের সাহায্যে বিজ্ঞাপন দেয়া হয়।</a:t>
            </a:r>
            <a:endParaRPr lang="en-US" sz="1400" dirty="0"/>
          </a:p>
          <a:p>
            <a:pPr>
              <a:lnSpc>
                <a:spcPct val="150000"/>
              </a:lnSpc>
            </a:pPr>
            <a:r>
              <a:rPr lang="as-IN" sz="1400" b="1" dirty="0"/>
              <a:t>মিথস্ক্রিয়া (</a:t>
            </a:r>
            <a:r>
              <a:rPr lang="en-US" sz="1400" b="1" dirty="0"/>
              <a:t>Interaction): </a:t>
            </a:r>
            <a:r>
              <a:rPr lang="as-IN" sz="1400" dirty="0"/>
              <a:t>ই-কমার্স (</a:t>
            </a:r>
            <a:r>
              <a:rPr lang="en-US" sz="1400" dirty="0"/>
              <a:t>e-commerce) </a:t>
            </a:r>
            <a:r>
              <a:rPr lang="as-IN" sz="1400" dirty="0"/>
              <a:t>টেকনোলজি হলো মিথস্ক্রিয়া যোহাযোগ। কারণ এটি দ্বিমুখী যোগাযোগ রক্ষা করে। পক্ষান্তরে গতানুগতিক টেকনোলজি ; যেমন- টেলিভিশনের সাহায্যে শুধুমাত্র একমুখি যোগাযোগ সম্ভব।</a:t>
            </a:r>
            <a:endParaRPr lang="en-US" sz="1400" dirty="0"/>
          </a:p>
          <a:p>
            <a:pPr>
              <a:lnSpc>
                <a:spcPct val="150000"/>
              </a:lnSpc>
            </a:pPr>
            <a:r>
              <a:rPr lang="as-IN" sz="1400" b="1" dirty="0"/>
              <a:t>তথ্যের ঘনত্ব (</a:t>
            </a:r>
            <a:r>
              <a:rPr lang="en-US" sz="1400" b="1" dirty="0"/>
              <a:t>Information Density): </a:t>
            </a:r>
            <a:r>
              <a:rPr lang="as-IN" sz="1400" dirty="0"/>
              <a:t>ইন্টারনেট বা ওয়েব ইনফরমেশনের পরিমান ব্যাপকভাবে বৃদ্ধি করে। এসব ইনফরমেশন ক্রেতা, বিক্রেতা বা পরিদর্শক সবার কাছে সহজলভ্য। ই-কমার্স (</a:t>
            </a:r>
            <a:r>
              <a:rPr lang="en-US" sz="1400" dirty="0"/>
              <a:t>e-commerce) </a:t>
            </a:r>
            <a:r>
              <a:rPr lang="as-IN" sz="1400" dirty="0"/>
              <a:t>টেকনোলজি ইনফরমেশন সংগ্রহ, সংরক্ষণ, যোগাযোগ এবং প্রক্রিয়াকরণ মূল্য হ্রাস করে। একই সময়ে এসব ইনফলমেশন আন্তর্জাতিক শীট মূল্যে সঠিক ও সময় উপযোগী হয়ে থাকে। </a:t>
            </a:r>
            <a:endParaRPr lang="en-US" sz="1400" dirty="0"/>
          </a:p>
          <a:p>
            <a:pPr>
              <a:lnSpc>
                <a:spcPct val="150000"/>
              </a:lnSpc>
            </a:pPr>
            <a:r>
              <a:rPr lang="as-IN" sz="1400" b="1" dirty="0"/>
              <a:t>ব্যক্তিগতভাবে যত্নশীলতা (</a:t>
            </a:r>
            <a:r>
              <a:rPr lang="en-US" sz="1400" b="1" dirty="0"/>
              <a:t>Personalization) </a:t>
            </a:r>
            <a:r>
              <a:rPr lang="en-US" sz="1400" dirty="0"/>
              <a:t>: </a:t>
            </a:r>
            <a:r>
              <a:rPr lang="as-IN" sz="1400" dirty="0"/>
              <a:t>ই-কমার্স (</a:t>
            </a:r>
            <a:r>
              <a:rPr lang="en-US" sz="1400" dirty="0"/>
              <a:t>e-commerce) </a:t>
            </a:r>
            <a:r>
              <a:rPr lang="as-IN" sz="1400" dirty="0"/>
              <a:t>টেকনোলজি ব্যক্তি ভেদ করতে পারে। অর্থাৎ কোনো বিক্রেতা ইচ্ছে করলেই তার দ্রব্য বিশেষ কোনো ব্যক্তি বা গোষ্ঠীর জন্য উন্মুক্ত রাখতে পারে। আবার অন্যভাবে, বিক্রেতারা ইচ্ছে করলেই কোনো বিক্রেতাকে এড়াতে পারে। ফলে ইনফরমেশনের বহুল্যতা এবং অপ্রয়োজনীয় ক্রেতা বা বিক্রেতার পরিমান এখানে সহজে নিয়ন্ত্রণ করা যায়।</a:t>
            </a:r>
            <a:endParaRPr lang="en-US" sz="1400" dirty="0"/>
          </a:p>
          <a:p>
            <a:endParaRPr lang="en-US" dirty="0"/>
          </a:p>
        </p:txBody>
      </p:sp>
    </p:spTree>
    <p:extLst>
      <p:ext uri="{BB962C8B-B14F-4D97-AF65-F5344CB8AC3E}">
        <p14:creationId xmlns:p14="http://schemas.microsoft.com/office/powerpoint/2010/main" val="2572926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1234" y="753228"/>
            <a:ext cx="10202092" cy="1080938"/>
          </a:xfrm>
        </p:spPr>
        <p:txBody>
          <a:bodyPr>
            <a:normAutofit/>
          </a:bodyPr>
          <a:lstStyle/>
          <a:p>
            <a:pPr marL="571500" indent="-571500">
              <a:buFont typeface="Wingdings" panose="05000000000000000000" pitchFamily="2" charset="2"/>
              <a:buChar char="q"/>
            </a:pPr>
            <a:r>
              <a:rPr lang="en-US" sz="3200" dirty="0">
                <a:latin typeface="SutonnyMJ" pitchFamily="2" charset="0"/>
              </a:rPr>
              <a:t>ই-</a:t>
            </a:r>
            <a:r>
              <a:rPr lang="en-US" sz="3200" dirty="0" err="1">
                <a:latin typeface="SutonnyMJ" pitchFamily="2" charset="0"/>
              </a:rPr>
              <a:t>বাণিজ্যের</a:t>
            </a:r>
            <a:r>
              <a:rPr lang="en-US" sz="3200" dirty="0">
                <a:latin typeface="SutonnyMJ" pitchFamily="2" charset="0"/>
              </a:rPr>
              <a:t> </a:t>
            </a:r>
            <a:r>
              <a:rPr lang="en-US" sz="3200" dirty="0" err="1">
                <a:latin typeface="SutonnyMJ" pitchFamily="2" charset="0"/>
              </a:rPr>
              <a:t>কারিগরি</a:t>
            </a:r>
            <a:r>
              <a:rPr lang="en-US" sz="3200" dirty="0">
                <a:latin typeface="SutonnyMJ" pitchFamily="2" charset="0"/>
              </a:rPr>
              <a:t> </a:t>
            </a:r>
            <a:r>
              <a:rPr lang="en-US" sz="3200" dirty="0" err="1">
                <a:latin typeface="SutonnyMJ" pitchFamily="2" charset="0"/>
              </a:rPr>
              <a:t>অকারিগরি</a:t>
            </a:r>
            <a:r>
              <a:rPr lang="en-US" sz="3200" dirty="0">
                <a:latin typeface="SutonnyMJ" pitchFamily="2" charset="0"/>
              </a:rPr>
              <a:t> </a:t>
            </a:r>
            <a:r>
              <a:rPr lang="en-US" sz="3200" dirty="0" err="1">
                <a:latin typeface="SutonnyMJ" pitchFamily="2" charset="0"/>
              </a:rPr>
              <a:t>অসুবিধাসমূহ</a:t>
            </a:r>
            <a:r>
              <a:rPr lang="en-US" sz="3200" dirty="0">
                <a:latin typeface="SutonnyMJ" pitchFamily="2" charset="0"/>
              </a:rPr>
              <a:t> </a:t>
            </a:r>
            <a:r>
              <a:rPr lang="en-US" sz="3200" dirty="0" smtClean="0">
                <a:latin typeface="SutonnyMJ" pitchFamily="2" charset="0"/>
              </a:rPr>
              <a:t>।</a:t>
            </a:r>
            <a:endParaRPr lang="en-US" sz="3200" dirty="0"/>
          </a:p>
        </p:txBody>
      </p:sp>
      <p:pic>
        <p:nvPicPr>
          <p:cNvPr id="5"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18946" y="613889"/>
            <a:ext cx="1440000" cy="1440000"/>
          </a:xfrm>
          <a:prstGeom prst="rect">
            <a:avLst/>
          </a:prstGeom>
        </p:spPr>
      </p:pic>
      <p:sp>
        <p:nvSpPr>
          <p:cNvPr id="6" name="Rectangle 5"/>
          <p:cNvSpPr/>
          <p:nvPr/>
        </p:nvSpPr>
        <p:spPr>
          <a:xfrm>
            <a:off x="1711234" y="2053889"/>
            <a:ext cx="10480766" cy="4804111"/>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711234" y="2014700"/>
            <a:ext cx="10998926" cy="5216813"/>
          </a:xfrm>
          <a:prstGeom prst="rect">
            <a:avLst/>
          </a:prstGeom>
          <a:noFill/>
        </p:spPr>
        <p:txBody>
          <a:bodyPr wrap="square" rtlCol="0">
            <a:spAutoFit/>
          </a:bodyPr>
          <a:lstStyle/>
          <a:p>
            <a:pPr>
              <a:lnSpc>
                <a:spcPct val="150000"/>
              </a:lnSpc>
            </a:pPr>
            <a:r>
              <a:rPr lang="as-IN" sz="1400" b="1" dirty="0"/>
              <a:t>কারিগরি অসুবিধা (</a:t>
            </a:r>
            <a:r>
              <a:rPr lang="en-US" sz="1400" b="1" dirty="0"/>
              <a:t>Technical Disadvantage</a:t>
            </a:r>
            <a:r>
              <a:rPr lang="en-US" sz="1400" b="1" dirty="0" smtClean="0"/>
              <a:t>)</a:t>
            </a:r>
            <a:endParaRPr lang="en-US" sz="1400" b="1" dirty="0"/>
          </a:p>
          <a:p>
            <a:pPr>
              <a:lnSpc>
                <a:spcPct val="150000"/>
              </a:lnSpc>
              <a:buFont typeface="Wingdings" panose="05000000000000000000" pitchFamily="2" charset="2"/>
              <a:buChar char="Ø"/>
            </a:pPr>
            <a:r>
              <a:rPr lang="as-IN" sz="1400" dirty="0"/>
              <a:t>এক্ষেত্রে সিস্টেমের স্বল্প নিরাপত্তা, নির্ভরশীলতা ও দুর্বল প্রয়োগ থাকে । </a:t>
            </a:r>
            <a:endParaRPr lang="en-US" sz="1400" dirty="0"/>
          </a:p>
          <a:p>
            <a:pPr>
              <a:lnSpc>
                <a:spcPct val="150000"/>
              </a:lnSpc>
              <a:buFont typeface="Wingdings" panose="05000000000000000000" pitchFamily="2" charset="2"/>
              <a:buChar char="Ø"/>
            </a:pPr>
            <a:r>
              <a:rPr lang="as-IN" sz="1400" dirty="0"/>
              <a:t>অপর্যাপ্ত ব্যান্ডউইডথ যোগাযোগের ক্ষেত্রে অন্যতম অন্তরায়। </a:t>
            </a:r>
            <a:endParaRPr lang="en-US" sz="1400" dirty="0"/>
          </a:p>
          <a:p>
            <a:pPr>
              <a:lnSpc>
                <a:spcPct val="150000"/>
              </a:lnSpc>
              <a:buFont typeface="Wingdings" panose="05000000000000000000" pitchFamily="2" charset="2"/>
              <a:buChar char="Ø"/>
            </a:pPr>
            <a:r>
              <a:rPr lang="as-IN" sz="1400" dirty="0"/>
              <a:t>স্পেশাল </a:t>
            </a:r>
            <a:r>
              <a:rPr lang="en-US" sz="1400" dirty="0"/>
              <a:t>web server-</a:t>
            </a:r>
            <a:r>
              <a:rPr lang="as-IN" sz="1400" dirty="0"/>
              <a:t>এ অন্যান্য বিশেষ সফটওয়্যার দরকার। </a:t>
            </a:r>
            <a:endParaRPr lang="en-US" sz="1400" dirty="0"/>
          </a:p>
          <a:p>
            <a:pPr>
              <a:lnSpc>
                <a:spcPct val="150000"/>
              </a:lnSpc>
              <a:buFont typeface="Wingdings" panose="05000000000000000000" pitchFamily="2" charset="2"/>
              <a:buChar char="Ø"/>
            </a:pPr>
            <a:r>
              <a:rPr lang="as-IN" sz="1400" dirty="0"/>
              <a:t>মাঝে মাঝে বর্তমান ডাটাবেস বা অ্যাপ্লিকেশনের সাথে ই-কমার্স সফটওয়্যারের সংযুক্তিকরণে সমস্যা হয়। </a:t>
            </a:r>
            <a:endParaRPr lang="en-US" sz="1400" dirty="0"/>
          </a:p>
          <a:p>
            <a:pPr>
              <a:lnSpc>
                <a:spcPct val="150000"/>
              </a:lnSpc>
              <a:buFont typeface="Wingdings" panose="05000000000000000000" pitchFamily="2" charset="2"/>
              <a:buChar char="Ø"/>
            </a:pPr>
            <a:r>
              <a:rPr lang="as-IN" sz="1400" dirty="0"/>
              <a:t>সফটওয়্যার/হার্ডওয়্যার সামঞ্জস্যতার সমস্যা হতে পারে কারণ কিছু ই-কমার্স সফটওয়্যার কিছু অপারেটিং সিস্টেমের কোনো</a:t>
            </a:r>
            <a:endParaRPr lang="en-US" sz="1400" dirty="0"/>
          </a:p>
          <a:p>
            <a:pPr>
              <a:lnSpc>
                <a:spcPct val="150000"/>
              </a:lnSpc>
              <a:buFont typeface="Wingdings" panose="05000000000000000000" pitchFamily="2" charset="2"/>
              <a:buChar char="Ø"/>
            </a:pPr>
            <a:r>
              <a:rPr lang="as-IN" sz="1400" dirty="0"/>
              <a:t>ফ্যাক্টরের সাথে বেমানান হতে পারে।</a:t>
            </a:r>
            <a:endParaRPr lang="en-US" sz="1400" dirty="0"/>
          </a:p>
          <a:p>
            <a:pPr>
              <a:lnSpc>
                <a:spcPct val="150000"/>
              </a:lnSpc>
              <a:buFont typeface="Wingdings" panose="05000000000000000000" pitchFamily="2" charset="2"/>
              <a:buChar char="Ø"/>
            </a:pPr>
            <a:r>
              <a:rPr lang="as-IN" sz="1400" dirty="0"/>
              <a:t>সফটওয়্যার উন্নয়ন শিল্পগুলো পরিবর্তিত হচ্ছে এবং পরিবর্তিত অবস্থা সমস্যার সৃষ্টি করতে পারে। </a:t>
            </a:r>
            <a:endParaRPr lang="en-US" sz="1400" dirty="0"/>
          </a:p>
          <a:p>
            <a:pPr>
              <a:lnSpc>
                <a:spcPct val="150000"/>
              </a:lnSpc>
            </a:pPr>
            <a:r>
              <a:rPr lang="as-IN" sz="1400" b="1" dirty="0"/>
              <a:t>অকারিগরি অসুবিধা (</a:t>
            </a:r>
            <a:r>
              <a:rPr lang="en-US" sz="1400" b="1" dirty="0"/>
              <a:t>Non-technical Disadvantage) </a:t>
            </a:r>
          </a:p>
          <a:p>
            <a:pPr>
              <a:lnSpc>
                <a:spcPct val="150000"/>
              </a:lnSpc>
              <a:buFont typeface="Wingdings" panose="05000000000000000000" pitchFamily="2" charset="2"/>
              <a:buChar char="Ø"/>
            </a:pPr>
            <a:r>
              <a:rPr lang="as-IN" sz="1400" dirty="0"/>
              <a:t>প্রারম্ভিক খরচ অনেক বেশি হয়ে থাকে। </a:t>
            </a:r>
            <a:endParaRPr lang="en-US" sz="1400" dirty="0"/>
          </a:p>
          <a:p>
            <a:pPr>
              <a:lnSpc>
                <a:spcPct val="150000"/>
              </a:lnSpc>
              <a:buFont typeface="Wingdings" panose="05000000000000000000" pitchFamily="2" charset="2"/>
              <a:buChar char="Ø"/>
            </a:pPr>
            <a:r>
              <a:rPr lang="as-IN" sz="1400" dirty="0"/>
              <a:t>একজন ব্যবহারকারী অজানা বিক্রেতার উপর নির্ভর করে পণ্য ক্রয় করে। </a:t>
            </a:r>
            <a:endParaRPr lang="en-US" sz="1400" dirty="0"/>
          </a:p>
          <a:p>
            <a:pPr>
              <a:lnSpc>
                <a:spcPct val="150000"/>
              </a:lnSpc>
              <a:buFont typeface="Wingdings" panose="05000000000000000000" pitchFamily="2" charset="2"/>
              <a:buChar char="Ø"/>
            </a:pPr>
            <a:r>
              <a:rPr lang="as-IN" sz="1400" dirty="0"/>
              <a:t>পণ্যসমূহ নিজে সরাসরি দর্শনের মাধ্যমে ক্রয় করতে পারে না। </a:t>
            </a:r>
            <a:endParaRPr lang="en-US" sz="1400" dirty="0"/>
          </a:p>
          <a:p>
            <a:pPr>
              <a:lnSpc>
                <a:spcPct val="150000"/>
              </a:lnSpc>
              <a:buFont typeface="Wingdings" panose="05000000000000000000" pitchFamily="2" charset="2"/>
              <a:buChar char="Ø"/>
            </a:pPr>
            <a:r>
              <a:rPr lang="as-IN" sz="1400" dirty="0"/>
              <a:t>এক্ষেত্রে অনলাইনে গ্যারান্টি ও নিরাপত্তা দেয়া কঠিন হয়ে থাকে।</a:t>
            </a:r>
            <a:endParaRPr lang="en-US" sz="1400" dirty="0"/>
          </a:p>
          <a:p>
            <a:pPr>
              <a:lnSpc>
                <a:spcPct val="150000"/>
              </a:lnSpc>
              <a:buFont typeface="Wingdings" panose="05000000000000000000" pitchFamily="2" charset="2"/>
              <a:buChar char="Ø"/>
            </a:pPr>
            <a:r>
              <a:rPr lang="as-IN" sz="1400" dirty="0"/>
              <a:t>ই-কমার্স অ্যাপ্লিকেশনগুলো বিবর্ধিত ও পরিবর্তিত হচ্ছে।</a:t>
            </a:r>
            <a:endParaRPr lang="en-US" sz="1400" dirty="0"/>
          </a:p>
          <a:p>
            <a:pPr>
              <a:lnSpc>
                <a:spcPct val="150000"/>
              </a:lnSpc>
              <a:buFont typeface="Wingdings" panose="05000000000000000000" pitchFamily="2" charset="2"/>
              <a:buChar char="Ø"/>
            </a:pPr>
            <a:r>
              <a:rPr lang="as-IN" sz="1400" dirty="0"/>
              <a:t>ইন্টারনেটে প্রবেশ এখনও সহজলভ্য হয় নি ও দুর্গম এলাকায় এখনও ব্যবহার উপযোগী হয়ে ওঠে নি।</a:t>
            </a:r>
            <a:endParaRPr lang="en-US" sz="1400" dirty="0"/>
          </a:p>
          <a:p>
            <a:endParaRPr lang="en-US" dirty="0"/>
          </a:p>
        </p:txBody>
      </p:sp>
    </p:spTree>
    <p:extLst>
      <p:ext uri="{BB962C8B-B14F-4D97-AF65-F5344CB8AC3E}">
        <p14:creationId xmlns:p14="http://schemas.microsoft.com/office/powerpoint/2010/main" val="440092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3304" y="753228"/>
            <a:ext cx="9818204" cy="1080938"/>
          </a:xfrm>
        </p:spPr>
        <p:txBody>
          <a:bodyPr>
            <a:normAutofit/>
          </a:bodyPr>
          <a:lstStyle/>
          <a:p>
            <a:pPr marL="285750" indent="-285750">
              <a:lnSpc>
                <a:spcPct val="150000"/>
              </a:lnSpc>
              <a:buFont typeface="Wingdings" panose="05000000000000000000" pitchFamily="2" charset="2"/>
              <a:buChar char="q"/>
            </a:pPr>
            <a:r>
              <a:rPr lang="en-US" sz="3200" dirty="0" smtClean="0">
                <a:latin typeface="SutonnyMJ" pitchFamily="2" charset="0"/>
              </a:rPr>
              <a:t> </a:t>
            </a:r>
            <a:r>
              <a:rPr lang="en-US" sz="3200" dirty="0" err="1" smtClean="0">
                <a:latin typeface="SutonnyMJ" pitchFamily="2" charset="0"/>
              </a:rPr>
              <a:t>ইলেকট্রনিক</a:t>
            </a:r>
            <a:r>
              <a:rPr lang="en-US" sz="3200" dirty="0" smtClean="0">
                <a:latin typeface="SutonnyMJ" pitchFamily="2" charset="0"/>
              </a:rPr>
              <a:t> </a:t>
            </a:r>
            <a:r>
              <a:rPr lang="en-US" sz="3200" dirty="0" err="1">
                <a:latin typeface="SutonnyMJ" pitchFamily="2" charset="0"/>
              </a:rPr>
              <a:t>ডাটা</a:t>
            </a:r>
            <a:r>
              <a:rPr lang="en-US" sz="3200" dirty="0">
                <a:latin typeface="SutonnyMJ" pitchFamily="2" charset="0"/>
              </a:rPr>
              <a:t> </a:t>
            </a:r>
            <a:r>
              <a:rPr lang="en-US" sz="3200" dirty="0" err="1">
                <a:latin typeface="SutonnyMJ" pitchFamily="2" charset="0"/>
              </a:rPr>
              <a:t>ইন্টারচেন্জ</a:t>
            </a:r>
            <a:r>
              <a:rPr lang="en-US" sz="3200" dirty="0">
                <a:latin typeface="SutonnyMJ" pitchFamily="2" charset="0"/>
              </a:rPr>
              <a:t> </a:t>
            </a:r>
            <a:r>
              <a:rPr lang="en-US" sz="3200" dirty="0" err="1">
                <a:latin typeface="SutonnyMJ" pitchFamily="2" charset="0"/>
              </a:rPr>
              <a:t>বা</a:t>
            </a:r>
            <a:r>
              <a:rPr lang="en-US" sz="3200" dirty="0">
                <a:latin typeface="SutonnyMJ" pitchFamily="2" charset="0"/>
              </a:rPr>
              <a:t> </a:t>
            </a:r>
            <a:r>
              <a:rPr lang="en-US" sz="3200" dirty="0" err="1">
                <a:latin typeface="SutonnyMJ" pitchFamily="2" charset="0"/>
              </a:rPr>
              <a:t>বিনিময়</a:t>
            </a:r>
            <a:r>
              <a:rPr lang="en-US" sz="3200" dirty="0">
                <a:latin typeface="SutonnyMJ" pitchFamily="2" charset="0"/>
              </a:rPr>
              <a:t> ।</a:t>
            </a:r>
          </a:p>
        </p:txBody>
      </p:sp>
      <p:sp>
        <p:nvSpPr>
          <p:cNvPr id="6" name="Rectangle 5"/>
          <p:cNvSpPr/>
          <p:nvPr/>
        </p:nvSpPr>
        <p:spPr>
          <a:xfrm>
            <a:off x="7119256" y="2521131"/>
            <a:ext cx="4794069" cy="3225143"/>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18946" y="613889"/>
            <a:ext cx="1440000" cy="1440000"/>
          </a:xfrm>
          <a:prstGeom prst="rect">
            <a:avLst/>
          </a:prstGeom>
        </p:spPr>
      </p:pic>
      <p:sp>
        <p:nvSpPr>
          <p:cNvPr id="8" name="Rectangle 7"/>
          <p:cNvSpPr/>
          <p:nvPr/>
        </p:nvSpPr>
        <p:spPr>
          <a:xfrm>
            <a:off x="1763288" y="2334044"/>
            <a:ext cx="5194153" cy="3599316"/>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933304" y="2521131"/>
            <a:ext cx="4676502" cy="3600986"/>
          </a:xfrm>
          <a:prstGeom prst="rect">
            <a:avLst/>
          </a:prstGeom>
          <a:noFill/>
        </p:spPr>
        <p:txBody>
          <a:bodyPr wrap="square" rtlCol="0">
            <a:spAutoFit/>
          </a:bodyPr>
          <a:lstStyle/>
          <a:p>
            <a:pPr lvl="0" defTabSz="914400" eaLnBrk="0" fontAlgn="base" hangingPunct="0">
              <a:lnSpc>
                <a:spcPct val="150000"/>
              </a:lnSpc>
              <a:spcBef>
                <a:spcPct val="0"/>
              </a:spcBef>
              <a:spcAft>
                <a:spcPct val="0"/>
              </a:spcAft>
            </a:pPr>
            <a:r>
              <a:rPr lang="bn-IN" altLang="en-US" sz="1400" b="1" dirty="0">
                <a:latin typeface="Baloo Da 2"/>
                <a:cs typeface="Vrinda"/>
              </a:rPr>
              <a:t>ইলেকট্রনিক ডেটা ইন্টারচেঞ্জ </a:t>
            </a:r>
            <a:r>
              <a:rPr lang="en-US" altLang="en-US" sz="1400" b="1" dirty="0">
                <a:latin typeface="Baloo Da 2"/>
                <a:cs typeface="Vrinda"/>
              </a:rPr>
              <a:t>(EDI) </a:t>
            </a:r>
            <a:r>
              <a:rPr lang="bn-IN" altLang="en-US" sz="1400" b="1" dirty="0">
                <a:latin typeface="Baloo Da 2"/>
                <a:cs typeface="Vrinda"/>
              </a:rPr>
              <a:t>হলো</a:t>
            </a:r>
            <a:r>
              <a:rPr lang="en-US" altLang="en-US" sz="1400" b="1" dirty="0">
                <a:latin typeface="Baloo Da 2"/>
                <a:cs typeface="Vrinda"/>
              </a:rPr>
              <a:t> :</a:t>
            </a:r>
          </a:p>
          <a:p>
            <a:pPr lvl="0" defTabSz="914400" eaLnBrk="0" fontAlgn="base" hangingPunct="0">
              <a:lnSpc>
                <a:spcPct val="150000"/>
              </a:lnSpc>
              <a:spcBef>
                <a:spcPct val="0"/>
              </a:spcBef>
              <a:spcAft>
                <a:spcPct val="0"/>
              </a:spcAft>
            </a:pPr>
            <a:r>
              <a:rPr lang="bn-IN" altLang="en-US" sz="1400" dirty="0">
                <a:latin typeface="Baloo Da 2"/>
                <a:cs typeface="Vrinda"/>
              </a:rPr>
              <a:t>কোম্পানিকে কাগজের পরিবর্তে ইলেকট্রনিকভাবে তথ্য যোগাযোগ করা হয়</a:t>
            </a:r>
            <a:r>
              <a:rPr lang="en-US" altLang="en-US" sz="1400" dirty="0">
                <a:latin typeface="Baloo Da 2"/>
                <a:cs typeface="Vrinda"/>
              </a:rPr>
              <a:t>, </a:t>
            </a:r>
            <a:r>
              <a:rPr lang="bn-IN" altLang="en-US" sz="1400" dirty="0">
                <a:latin typeface="Baloo Da 2"/>
                <a:cs typeface="Vrinda"/>
              </a:rPr>
              <a:t>যেমন ক্রয় আদেশ এবং চালান।</a:t>
            </a:r>
            <a:endParaRPr lang="en-US" altLang="en-US" sz="1400" dirty="0"/>
          </a:p>
          <a:p>
            <a:pPr>
              <a:lnSpc>
                <a:spcPct val="150000"/>
              </a:lnSpc>
            </a:pPr>
            <a:r>
              <a:rPr lang="bn-IN" altLang="en-US" sz="1400" dirty="0">
                <a:latin typeface="Baloo Da 2"/>
                <a:cs typeface="Vrinda"/>
              </a:rPr>
              <a:t>যে কোনও ডেটা যা একটি ব্যবসায়িক নথির অংশ তা </a:t>
            </a:r>
            <a:r>
              <a:rPr lang="en-US" altLang="en-US" sz="1400" dirty="0">
                <a:latin typeface="Baloo Da 2"/>
                <a:cs typeface="Vrinda"/>
              </a:rPr>
              <a:t>হ</a:t>
            </a:r>
            <a:r>
              <a:rPr lang="bn-IN" altLang="en-US" sz="1400" dirty="0">
                <a:latin typeface="Baloo Da 2"/>
                <a:cs typeface="Vrinda"/>
              </a:rPr>
              <a:t>লে</a:t>
            </a:r>
            <a:r>
              <a:rPr lang="en-US" altLang="en-US" sz="1400" dirty="0">
                <a:latin typeface="Baloo Da 2"/>
                <a:cs typeface="Vrinda"/>
              </a:rPr>
              <a:t> </a:t>
            </a:r>
            <a:r>
              <a:rPr lang="en-US" altLang="en-US" sz="1400" dirty="0">
                <a:latin typeface="Baloo Da 2"/>
              </a:rPr>
              <a:t>EDI -</a:t>
            </a:r>
            <a:r>
              <a:rPr lang="bn-IN" altLang="en-US" sz="1400" dirty="0">
                <a:latin typeface="Baloo Da 2"/>
                <a:cs typeface="Vrinda"/>
              </a:rPr>
              <a:t>এর আসল সুবিধা হল এটি ব্যবসায়িক নথিতে যোগাযোগ করা তথ্যকে মানসম্মত করে</a:t>
            </a:r>
            <a:r>
              <a:rPr lang="en-US" altLang="en-US" sz="1400" dirty="0">
                <a:latin typeface="Baloo Da 2"/>
              </a:rPr>
              <a:t>, </a:t>
            </a:r>
            <a:r>
              <a:rPr lang="bn-IN" altLang="en-US" sz="1400" dirty="0">
                <a:latin typeface="Baloo Da 2"/>
                <a:cs typeface="Vrinda"/>
              </a:rPr>
              <a:t>যা একটি </a:t>
            </a:r>
            <a:r>
              <a:rPr lang="en-US" altLang="en-US" sz="1400" dirty="0">
                <a:latin typeface="Baloo Da 2"/>
              </a:rPr>
              <a:t>“</a:t>
            </a:r>
            <a:r>
              <a:rPr lang="bn-IN" altLang="en-US" sz="1400" dirty="0">
                <a:latin typeface="Baloo Da 2"/>
                <a:cs typeface="Vrinda"/>
              </a:rPr>
              <a:t>কাগজবিহীন</a:t>
            </a:r>
            <a:r>
              <a:rPr lang="en-US" altLang="en-US" sz="1400" dirty="0">
                <a:latin typeface="Baloo Da 2"/>
              </a:rPr>
              <a:t>” </a:t>
            </a:r>
            <a:r>
              <a:rPr lang="bn-IN" altLang="en-US" sz="1400" dirty="0">
                <a:latin typeface="Baloo Da 2"/>
                <a:cs typeface="Vrinda"/>
              </a:rPr>
              <a:t>বিনিময় সম্ভব করে।</a:t>
            </a:r>
            <a:endParaRPr lang="en-US" altLang="en-US" sz="1400" dirty="0"/>
          </a:p>
          <a:p>
            <a:pPr lvl="0">
              <a:lnSpc>
                <a:spcPct val="150000"/>
              </a:lnSpc>
            </a:pPr>
            <a:r>
              <a:rPr lang="bn-IN" altLang="en-US" sz="1400" dirty="0">
                <a:latin typeface="Baloo Da 2"/>
                <a:cs typeface="Vrinda"/>
              </a:rPr>
              <a:t>ইলেকট্রনিক ডেটা ইন্টারচেঞ্জ ব্যবহার করে প্রেরণ করা যেতে পারে। ইলেকট্রনিক ডেটা ইন্টারচেঞ্জ ব্যবহার করে ট্রেড ডকুমেন্টগুলি সবচেয়ে ঘন ঘন বিনিময় করা হয়।</a:t>
            </a:r>
            <a:endParaRPr lang="en-US" altLang="en-US" sz="1400" dirty="0"/>
          </a:p>
          <a:p>
            <a:endParaRPr lang="en-US" dirty="0"/>
          </a:p>
        </p:txBody>
      </p:sp>
    </p:spTree>
    <p:extLst>
      <p:ext uri="{BB962C8B-B14F-4D97-AF65-F5344CB8AC3E}">
        <p14:creationId xmlns:p14="http://schemas.microsoft.com/office/powerpoint/2010/main" val="2638486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indent="-457200">
              <a:buFont typeface="Wingdings" panose="05000000000000000000" pitchFamily="2" charset="2"/>
              <a:buChar char="q"/>
            </a:pPr>
            <a:r>
              <a:rPr lang="en-US" sz="3200" dirty="0">
                <a:latin typeface="SutonnyMJ" pitchFamily="2" charset="0"/>
              </a:rPr>
              <a:t>ই-</a:t>
            </a:r>
            <a:r>
              <a:rPr lang="en-US" sz="3200" dirty="0" err="1">
                <a:latin typeface="SutonnyMJ" pitchFamily="2" charset="0"/>
              </a:rPr>
              <a:t>বাণিজ্যের</a:t>
            </a:r>
            <a:r>
              <a:rPr lang="en-US" sz="3200" dirty="0">
                <a:latin typeface="SutonnyMJ" pitchFamily="2" charset="0"/>
              </a:rPr>
              <a:t> </a:t>
            </a:r>
            <a:r>
              <a:rPr lang="en-US" sz="3200" dirty="0" err="1">
                <a:latin typeface="SutonnyMJ" pitchFamily="2" charset="0"/>
              </a:rPr>
              <a:t>প্রসার</a:t>
            </a:r>
            <a:r>
              <a:rPr lang="en-US" sz="3200" dirty="0">
                <a:latin typeface="SutonnyMJ" pitchFamily="2" charset="0"/>
              </a:rPr>
              <a:t> / </a:t>
            </a:r>
            <a:r>
              <a:rPr lang="en-US" sz="3200" dirty="0" err="1">
                <a:latin typeface="SutonnyMJ" pitchFamily="2" charset="0"/>
              </a:rPr>
              <a:t>সুযোগ</a:t>
            </a:r>
            <a:r>
              <a:rPr lang="en-US" sz="3200" dirty="0">
                <a:latin typeface="SutonnyMJ" pitchFamily="2" charset="0"/>
              </a:rPr>
              <a:t> </a:t>
            </a:r>
            <a:r>
              <a:rPr lang="en-US" sz="3200" dirty="0" smtClean="0">
                <a:latin typeface="SutonnyMJ" pitchFamily="2" charset="0"/>
              </a:rPr>
              <a:t>।</a:t>
            </a:r>
            <a:endParaRPr lang="en-US" sz="3200" dirty="0"/>
          </a:p>
        </p:txBody>
      </p:sp>
      <p:pic>
        <p:nvPicPr>
          <p:cNvPr id="5" name="Graphic 5" descr="Learning icon">
            <a:extLst>
              <a:ext uri="{FF2B5EF4-FFF2-40B4-BE49-F238E27FC236}">
                <a16:creationId xmlns:a16="http://schemas.microsoft.com/office/drawing/2014/main" id="{FE130EDC-6F0A-417B-A698-CF2C65F0A3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18946" y="613889"/>
            <a:ext cx="1440000" cy="1440000"/>
          </a:xfrm>
          <a:prstGeom prst="rect">
            <a:avLst/>
          </a:prstGeom>
        </p:spPr>
      </p:pic>
      <p:sp>
        <p:nvSpPr>
          <p:cNvPr id="6" name="Rectangle 5"/>
          <p:cNvSpPr/>
          <p:nvPr/>
        </p:nvSpPr>
        <p:spPr>
          <a:xfrm>
            <a:off x="1750423" y="2053889"/>
            <a:ext cx="10441577" cy="4804111"/>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750423" y="2053889"/>
            <a:ext cx="10659291" cy="5216813"/>
          </a:xfrm>
          <a:prstGeom prst="rect">
            <a:avLst/>
          </a:prstGeom>
          <a:noFill/>
        </p:spPr>
        <p:txBody>
          <a:bodyPr wrap="square" rtlCol="0">
            <a:spAutoFit/>
          </a:bodyPr>
          <a:lstStyle/>
          <a:p>
            <a:pPr>
              <a:lnSpc>
                <a:spcPct val="150000"/>
              </a:lnSpc>
            </a:pPr>
            <a:r>
              <a:rPr lang="as-IN" sz="1400" b="1" dirty="0"/>
              <a:t>ই-বাণিজ্যের প্রসার/সুযোগ (</a:t>
            </a:r>
            <a:r>
              <a:rPr lang="en-US" sz="1400" b="1" dirty="0"/>
              <a:t>Scopes of E-commerce) :</a:t>
            </a:r>
          </a:p>
          <a:p>
            <a:pPr fontAlgn="base">
              <a:lnSpc>
                <a:spcPct val="150000"/>
              </a:lnSpc>
              <a:buFont typeface="Wingdings" panose="05000000000000000000" pitchFamily="2" charset="2"/>
              <a:buChar char="Ø"/>
            </a:pPr>
            <a:r>
              <a:rPr lang="as-IN" sz="1400" dirty="0"/>
              <a:t>বিশাল বাজারে প্রবেশ ও গবেষণার অবাধ সুযোগ সৃষ্টি। </a:t>
            </a:r>
          </a:p>
          <a:p>
            <a:pPr fontAlgn="base">
              <a:lnSpc>
                <a:spcPct val="150000"/>
              </a:lnSpc>
              <a:buFont typeface="Wingdings" panose="05000000000000000000" pitchFamily="2" charset="2"/>
              <a:buChar char="Ø"/>
            </a:pPr>
            <a:r>
              <a:rPr lang="as-IN" sz="1400" dirty="0"/>
              <a:t>অভ্যন্তরীণ বাজারের দক্ষতা উন্নয়ন ও বৃদ্ধি। </a:t>
            </a:r>
          </a:p>
          <a:p>
            <a:pPr fontAlgn="base">
              <a:lnSpc>
                <a:spcPct val="150000"/>
              </a:lnSpc>
              <a:buFont typeface="Wingdings" panose="05000000000000000000" pitchFamily="2" charset="2"/>
              <a:buChar char="Ø"/>
            </a:pPr>
            <a:r>
              <a:rPr lang="as-IN" sz="1400" dirty="0"/>
              <a:t>মার্কেটিং বিক্রয় এবং বিক্রয়ের প্রমোশন। </a:t>
            </a:r>
          </a:p>
          <a:p>
            <a:pPr fontAlgn="base">
              <a:lnSpc>
                <a:spcPct val="150000"/>
              </a:lnSpc>
              <a:buFont typeface="Wingdings" panose="05000000000000000000" pitchFamily="2" charset="2"/>
              <a:buChar char="Ø"/>
            </a:pPr>
            <a:r>
              <a:rPr lang="as-IN" sz="1400" dirty="0"/>
              <a:t>পূর্ববিক্রয়, মূল চুক্তির অধীন চুক্তি, সরবরাহ। </a:t>
            </a:r>
          </a:p>
          <a:p>
            <a:pPr fontAlgn="base">
              <a:lnSpc>
                <a:spcPct val="150000"/>
              </a:lnSpc>
              <a:buFont typeface="Wingdings" panose="05000000000000000000" pitchFamily="2" charset="2"/>
              <a:buChar char="Ø"/>
            </a:pPr>
            <a:r>
              <a:rPr lang="as-IN" sz="1400" dirty="0"/>
              <a:t>অর্থ ও ইনসুরেন্স। </a:t>
            </a:r>
          </a:p>
          <a:p>
            <a:pPr fontAlgn="base">
              <a:lnSpc>
                <a:spcPct val="150000"/>
              </a:lnSpc>
              <a:buFont typeface="Wingdings" panose="05000000000000000000" pitchFamily="2" charset="2"/>
              <a:buChar char="Ø"/>
            </a:pPr>
            <a:r>
              <a:rPr lang="as-IN" sz="1400" dirty="0"/>
              <a:t>বাণিজ্যিক লেনদেন-অর্ডার, ডেলিভারি, পরিশোধ। </a:t>
            </a:r>
          </a:p>
          <a:p>
            <a:pPr fontAlgn="base">
              <a:lnSpc>
                <a:spcPct val="150000"/>
              </a:lnSpc>
              <a:buFont typeface="Wingdings" panose="05000000000000000000" pitchFamily="2" charset="2"/>
              <a:buChar char="Ø"/>
            </a:pPr>
            <a:r>
              <a:rPr lang="as-IN" sz="1400" dirty="0"/>
              <a:t>পণ্যসেবা ও রক্ষণাবেক্ষণ। </a:t>
            </a:r>
          </a:p>
          <a:p>
            <a:pPr fontAlgn="base">
              <a:lnSpc>
                <a:spcPct val="150000"/>
              </a:lnSpc>
              <a:buFont typeface="Wingdings" panose="05000000000000000000" pitchFamily="2" charset="2"/>
              <a:buChar char="Ø"/>
            </a:pPr>
            <a:r>
              <a:rPr lang="as-IN" sz="1400" dirty="0"/>
              <a:t>বণ্টিত সহযোগিতামূলক কাজ। </a:t>
            </a:r>
          </a:p>
          <a:p>
            <a:pPr fontAlgn="base">
              <a:lnSpc>
                <a:spcPct val="150000"/>
              </a:lnSpc>
              <a:buFont typeface="Wingdings" panose="05000000000000000000" pitchFamily="2" charset="2"/>
              <a:buChar char="Ø"/>
            </a:pPr>
            <a:r>
              <a:rPr lang="as-IN" sz="1400" dirty="0"/>
              <a:t>পাবলিক ও প্রাইভেট সেবার ব্যবহার। </a:t>
            </a:r>
          </a:p>
          <a:p>
            <a:pPr fontAlgn="base">
              <a:lnSpc>
                <a:spcPct val="150000"/>
              </a:lnSpc>
              <a:buFont typeface="Wingdings" panose="05000000000000000000" pitchFamily="2" charset="2"/>
              <a:buChar char="Ø"/>
            </a:pPr>
            <a:r>
              <a:rPr lang="as-IN" sz="1400" dirty="0"/>
              <a:t>পরিবহন ও লজিস্টিক। </a:t>
            </a:r>
          </a:p>
          <a:p>
            <a:pPr fontAlgn="base">
              <a:lnSpc>
                <a:spcPct val="150000"/>
              </a:lnSpc>
              <a:buFont typeface="Wingdings" panose="05000000000000000000" pitchFamily="2" charset="2"/>
              <a:buChar char="Ø"/>
            </a:pPr>
            <a:r>
              <a:rPr lang="as-IN" sz="1400" dirty="0"/>
              <a:t>পাবলিক প্রকিউরমেন্ট। </a:t>
            </a:r>
          </a:p>
          <a:p>
            <a:pPr fontAlgn="base">
              <a:lnSpc>
                <a:spcPct val="150000"/>
              </a:lnSpc>
              <a:buFont typeface="Wingdings" panose="05000000000000000000" pitchFamily="2" charset="2"/>
              <a:buChar char="Ø"/>
            </a:pPr>
            <a:r>
              <a:rPr lang="as-IN" sz="1400" dirty="0"/>
              <a:t>ডিজিটাল পণ্য যেমন— গেমস, কোনো কিছু শেখার যন্ত্রপাতি, সঙ্গীত, গান ইত্যাদি।</a:t>
            </a:r>
          </a:p>
          <a:p>
            <a:pPr fontAlgn="base">
              <a:lnSpc>
                <a:spcPct val="150000"/>
              </a:lnSpc>
              <a:buFont typeface="Wingdings" panose="05000000000000000000" pitchFamily="2" charset="2"/>
              <a:buChar char="Ø"/>
            </a:pPr>
            <a:r>
              <a:rPr lang="as-IN" sz="1400" dirty="0"/>
              <a:t>হিসাব ও আর্থিক ব্যবস্থাপনা।</a:t>
            </a:r>
          </a:p>
          <a:p>
            <a:pPr fontAlgn="base">
              <a:lnSpc>
                <a:spcPct val="150000"/>
              </a:lnSpc>
              <a:buFont typeface="Wingdings" panose="05000000000000000000" pitchFamily="2" charset="2"/>
              <a:buChar char="Ø"/>
            </a:pPr>
            <a:r>
              <a:rPr lang="as-IN" sz="1400" dirty="0"/>
              <a:t>লিগ্যাল অ্যাডভাইজ।</a:t>
            </a:r>
          </a:p>
          <a:p>
            <a:endParaRPr lang="en-US" dirty="0"/>
          </a:p>
        </p:txBody>
      </p:sp>
    </p:spTree>
    <p:extLst>
      <p:ext uri="{BB962C8B-B14F-4D97-AF65-F5344CB8AC3E}">
        <p14:creationId xmlns:p14="http://schemas.microsoft.com/office/powerpoint/2010/main" val="580003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3094" y="2830705"/>
            <a:ext cx="4036425" cy="591764"/>
          </a:xfrm>
        </p:spPr>
        <p:txBody>
          <a:bodyPr>
            <a:noAutofit/>
          </a:bodyPr>
          <a:lstStyle/>
          <a:p>
            <a:pPr algn="ctr"/>
            <a:r>
              <a:rPr lang="en-US" sz="4000" dirty="0" smtClean="0"/>
              <a:t>Thank You</a:t>
            </a:r>
            <a:endParaRPr lang="en-US" sz="4000" dirty="0"/>
          </a:p>
        </p:txBody>
      </p:sp>
      <p:sp>
        <p:nvSpPr>
          <p:cNvPr id="3" name="Text Placeholder 2"/>
          <p:cNvSpPr>
            <a:spLocks noGrp="1"/>
          </p:cNvSpPr>
          <p:nvPr>
            <p:ph type="body" idx="1"/>
          </p:nvPr>
        </p:nvSpPr>
        <p:spPr>
          <a:xfrm>
            <a:off x="4017352" y="3605349"/>
            <a:ext cx="3107907" cy="496583"/>
          </a:xfrm>
        </p:spPr>
        <p:txBody>
          <a:bodyPr/>
          <a:lstStyle/>
          <a:p>
            <a:pPr algn="ctr"/>
            <a:r>
              <a:rPr lang="en-US" dirty="0" smtClean="0"/>
              <a:t>Any Question</a:t>
            </a:r>
            <a:endParaRPr lang="en-US" dirty="0"/>
          </a:p>
        </p:txBody>
      </p:sp>
    </p:spTree>
    <p:extLst>
      <p:ext uri="{BB962C8B-B14F-4D97-AF65-F5344CB8AC3E}">
        <p14:creationId xmlns:p14="http://schemas.microsoft.com/office/powerpoint/2010/main" val="388893252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67421116_Reflection on learning_AAS_v5" id="{59B7BDFB-57AB-4529-979B-198FE99CC53E}" vid="{8B6E8B8A-CD93-411A-90DE-1F9807F38B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12AB9FA-5EE8-4111-B873-E09ACA2BC395}">
  <ds:schemaRefs>
    <ds:schemaRef ds:uri="http://schemas.microsoft.com/sharepoint/v3/contenttype/forms"/>
  </ds:schemaRefs>
</ds:datastoreItem>
</file>

<file path=customXml/itemProps2.xml><?xml version="1.0" encoding="utf-8"?>
<ds:datastoreItem xmlns:ds="http://schemas.openxmlformats.org/officeDocument/2006/customXml" ds:itemID="{B18699A2-1304-4DB0-887E-96D5B04746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F1D2AC-2735-457E-B639-07E13F9A629B}">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Reflection on learning </Template>
  <TotalTime>0</TotalTime>
  <Words>926</Words>
  <Application>Microsoft Office PowerPoint</Application>
  <PresentationFormat>Widescreen</PresentationFormat>
  <Paragraphs>87</Paragraphs>
  <Slides>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Baloo Da 2</vt:lpstr>
      <vt:lpstr>Calibri</vt:lpstr>
      <vt:lpstr>Segoe UI</vt:lpstr>
      <vt:lpstr>SutonnyMJ</vt:lpstr>
      <vt:lpstr>Times New Roman</vt:lpstr>
      <vt:lpstr>Trebuchet MS</vt:lpstr>
      <vt:lpstr>Vrinda</vt:lpstr>
      <vt:lpstr>Wingdings</vt:lpstr>
      <vt:lpstr>Berlin</vt:lpstr>
      <vt:lpstr>E-Commerce &amp; CMS</vt:lpstr>
      <vt:lpstr>Class Content</vt:lpstr>
      <vt:lpstr> ই-কমার্সের সংঙ্গা ।</vt:lpstr>
      <vt:lpstr>ই-কমার্সের বৈশিষ্ট্যগুলোর ব্যখ্যা ।</vt:lpstr>
      <vt:lpstr>ই-কমার্সের বৈশিষ্ট্যগুলোর ব্যখ্যা ।</vt:lpstr>
      <vt:lpstr>ই-বাণিজ্যের কারিগরি অকারিগরি অসুবিধাসমূহ ।</vt:lpstr>
      <vt:lpstr> ইলেকট্রনিক ডাটা ইন্টারচেন্জ বা বিনিময় ।</vt:lpstr>
      <vt:lpstr>ই-বাণিজ্যের প্রসার / সুযোগ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2024-01-16T05:23:39Z</dcterms:created>
  <dcterms:modified xsi:type="dcterms:W3CDTF">2024-01-23T10:13:49Z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